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90" r:id="rId2"/>
    <p:sldId id="297" r:id="rId3"/>
    <p:sldId id="298" r:id="rId4"/>
    <p:sldId id="319" r:id="rId5"/>
    <p:sldId id="303" r:id="rId6"/>
    <p:sldId id="272" r:id="rId7"/>
    <p:sldId id="299" r:id="rId8"/>
    <p:sldId id="293" r:id="rId9"/>
    <p:sldId id="294" r:id="rId10"/>
    <p:sldId id="302" r:id="rId11"/>
    <p:sldId id="316" r:id="rId12"/>
    <p:sldId id="284" r:id="rId13"/>
    <p:sldId id="317" r:id="rId14"/>
    <p:sldId id="304" r:id="rId15"/>
    <p:sldId id="300" r:id="rId16"/>
    <p:sldId id="314" r:id="rId17"/>
    <p:sldId id="296" r:id="rId18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3817" autoAdjust="0"/>
  </p:normalViewPr>
  <p:slideViewPr>
    <p:cSldViewPr snapToGrid="0">
      <p:cViewPr varScale="1">
        <p:scale>
          <a:sx n="105" d="100"/>
          <a:sy n="105" d="100"/>
        </p:scale>
        <p:origin x="126" y="14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00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00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48D17C-CFF0-4E49-9705-394B4A719AD8}" type="datetimeFigureOut">
              <a:rPr lang="sv-SE" smtClean="0"/>
              <a:t>2020-06-04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4958" cy="49800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1098" y="9428630"/>
            <a:ext cx="2944958" cy="49800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8CF06B2-C57D-4CF5-91F3-A3AD4340AD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95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95B898E-7F7A-4892-96B1-9E72A67B6149}" type="datetimeFigureOut">
              <a:rPr lang="sv-SE" smtClean="0"/>
              <a:t>2020-06-04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68DBC30-C4EE-4080-AEAD-CFC0BDEDAD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70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3F4E2-DA62-4592-873B-C8274710175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9495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DBC30-C4EE-4080-AEAD-CFC0BDEDAD7B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3244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DBC30-C4EE-4080-AEAD-CFC0BDEDAD7B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755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2978535" y="3157588"/>
            <a:ext cx="8974116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ktangel 3"/>
          <p:cNvSpPr/>
          <p:nvPr/>
        </p:nvSpPr>
        <p:spPr>
          <a:xfrm>
            <a:off x="2977253" y="3157588"/>
            <a:ext cx="290595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ubrik 7"/>
          <p:cNvSpPr>
            <a:spLocks noGrp="1"/>
          </p:cNvSpPr>
          <p:nvPr>
            <p:ph type="ctrTitle"/>
          </p:nvPr>
        </p:nvSpPr>
        <p:spPr>
          <a:xfrm>
            <a:off x="3407702" y="3302496"/>
            <a:ext cx="8256917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5" name="Grupp 4"/>
          <p:cNvGrpSpPr/>
          <p:nvPr userDrawn="1"/>
        </p:nvGrpSpPr>
        <p:grpSpPr>
          <a:xfrm>
            <a:off x="1007435" y="6075726"/>
            <a:ext cx="10138083" cy="665643"/>
            <a:chOff x="755576" y="5661248"/>
            <a:chExt cx="7603562" cy="665643"/>
          </a:xfrm>
        </p:grpSpPr>
        <p:pic>
          <p:nvPicPr>
            <p:cNvPr id="12" name="Bildobjekt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227" y="5661248"/>
              <a:ext cx="1479835" cy="665643"/>
            </a:xfrm>
            <a:prstGeom prst="rect">
              <a:avLst/>
            </a:prstGeom>
          </p:spPr>
        </p:pic>
        <p:pic>
          <p:nvPicPr>
            <p:cNvPr id="13" name="Bildobjekt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4879" y="5808988"/>
              <a:ext cx="1007147" cy="385823"/>
            </a:xfrm>
            <a:prstGeom prst="rect">
              <a:avLst/>
            </a:prstGeom>
          </p:spPr>
        </p:pic>
        <p:pic>
          <p:nvPicPr>
            <p:cNvPr id="17" name="Bildobjekt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5576" y="5712737"/>
              <a:ext cx="569710" cy="551332"/>
            </a:xfrm>
            <a:prstGeom prst="rect">
              <a:avLst/>
            </a:prstGeom>
          </p:spPr>
        </p:pic>
        <p:pic>
          <p:nvPicPr>
            <p:cNvPr id="18" name="Bildobjekt 17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9607" y="5808988"/>
              <a:ext cx="1550951" cy="338936"/>
            </a:xfrm>
            <a:prstGeom prst="rect">
              <a:avLst/>
            </a:prstGeom>
          </p:spPr>
        </p:pic>
        <p:pic>
          <p:nvPicPr>
            <p:cNvPr id="19" name="Bildobjekt 18" descr="LS logga ppt mall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81282" y="5775486"/>
              <a:ext cx="675620" cy="452826"/>
            </a:xfrm>
            <a:prstGeom prst="rect">
              <a:avLst/>
            </a:prstGeom>
          </p:spPr>
        </p:pic>
        <p:pic>
          <p:nvPicPr>
            <p:cNvPr id="20" name="Bildobjekt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6891" y="5864652"/>
              <a:ext cx="952247" cy="287412"/>
            </a:xfrm>
            <a:prstGeom prst="rect">
              <a:avLst/>
            </a:prstGeom>
          </p:spPr>
        </p:pic>
        <p:pic>
          <p:nvPicPr>
            <p:cNvPr id="21" name="Bildobjekt 2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277" y="5746774"/>
              <a:ext cx="1073387" cy="517295"/>
            </a:xfrm>
            <a:prstGeom prst="rect">
              <a:avLst/>
            </a:prstGeom>
          </p:spPr>
        </p:pic>
      </p:grp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85" y="923406"/>
            <a:ext cx="1982717" cy="515232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18" y="189880"/>
            <a:ext cx="3927614" cy="5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5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3392" y="980728"/>
            <a:ext cx="10972800" cy="702568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sz="quarter" idx="1"/>
          </p:nvPr>
        </p:nvSpPr>
        <p:spPr>
          <a:xfrm>
            <a:off x="527381" y="1844824"/>
            <a:ext cx="11055019" cy="388843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pPr>
              <a:defRPr/>
            </a:pPr>
            <a:fld id="{D0747BDE-E45B-459E-80AA-B256072B0B22}" type="datetime1">
              <a:rPr lang="sv-SE"/>
              <a:pPr>
                <a:defRPr/>
              </a:pPr>
              <a:t>2020-06-04</a:t>
            </a:fld>
            <a:endParaRPr dirty="0"/>
          </a:p>
        </p:txBody>
      </p:sp>
      <p:sp>
        <p:nvSpPr>
          <p:cNvPr id="5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6" name="Platshållare för bild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ADCD4-E8AF-4A5C-BA9D-0D20B0B6EF7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668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3392" y="908720"/>
            <a:ext cx="10972800" cy="55436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9" name="Platshållare för innehåll 8"/>
          <p:cNvSpPr>
            <a:spLocks noGrp="1"/>
          </p:cNvSpPr>
          <p:nvPr>
            <p:ph sz="quarter" idx="1"/>
          </p:nvPr>
        </p:nvSpPr>
        <p:spPr>
          <a:xfrm>
            <a:off x="609600" y="1556792"/>
            <a:ext cx="5388864" cy="43955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Platshållare för innehåll 10"/>
          <p:cNvSpPr>
            <a:spLocks noGrp="1"/>
          </p:cNvSpPr>
          <p:nvPr>
            <p:ph sz="quarter" idx="2"/>
          </p:nvPr>
        </p:nvSpPr>
        <p:spPr>
          <a:xfrm>
            <a:off x="6176264" y="1553744"/>
            <a:ext cx="5388864" cy="43955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pPr>
              <a:defRPr/>
            </a:pPr>
            <a:fld id="{9EF7FA2A-8FA0-43D8-927C-B40EB077D3E6}" type="datetime1">
              <a:rPr lang="sv-SE"/>
              <a:pPr>
                <a:defRPr/>
              </a:pPr>
              <a:t>2020-06-04</a:t>
            </a:fld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dirty="0" smtClean="0"/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1BAA8-4D1D-4941-9163-E9E48662BF5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095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59432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Platshållare för innehåll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381568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Platshållare för innehåll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381568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pPr>
              <a:defRPr/>
            </a:pPr>
            <a:fld id="{58A0058A-F9A1-4FB4-8B63-05D6345A8F83}" type="datetime1">
              <a:rPr lang="sv-SE"/>
              <a:pPr>
                <a:defRPr/>
              </a:pPr>
              <a:t>2020-06-04</a:t>
            </a:fld>
            <a:endParaRPr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537E1-2DBF-4A13-8F28-6C7CA49A64E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113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5367" y="980728"/>
            <a:ext cx="10972800" cy="9144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pPr>
              <a:defRPr/>
            </a:pPr>
            <a:fld id="{DC15AC72-1D82-4A2E-A7D9-738F79323F13}" type="datetime1">
              <a:rPr lang="sv-SE"/>
              <a:pPr>
                <a:defRPr/>
              </a:pPr>
              <a:t>2020-06-04</a:t>
            </a:fld>
            <a:endParaRPr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30C8C-CAFC-4DED-B4C1-7623C4930F6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328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pPr>
              <a:defRPr/>
            </a:pPr>
            <a:fld id="{9B2040E7-83A5-480C-83B5-65086F1763A4}" type="datetime1">
              <a:rPr lang="sv-SE"/>
              <a:pPr>
                <a:defRPr/>
              </a:pPr>
              <a:t>2020-06-04</a:t>
            </a:fld>
            <a:endParaRPr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4399A-4E66-40CC-BDC7-29BC6A29F9E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665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93" y="1268760"/>
            <a:ext cx="2355143" cy="4575706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978535" y="3157588"/>
            <a:ext cx="8974116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ktangel 3"/>
          <p:cNvSpPr/>
          <p:nvPr/>
        </p:nvSpPr>
        <p:spPr>
          <a:xfrm>
            <a:off x="2977253" y="3157588"/>
            <a:ext cx="290595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ubrik 7"/>
          <p:cNvSpPr>
            <a:spLocks noGrp="1"/>
          </p:cNvSpPr>
          <p:nvPr>
            <p:ph type="ctrTitle"/>
          </p:nvPr>
        </p:nvSpPr>
        <p:spPr>
          <a:xfrm>
            <a:off x="3407702" y="3302496"/>
            <a:ext cx="8256917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404665"/>
            <a:ext cx="3750013" cy="37338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915952A-A5F4-4F17-A74D-1DD4F6DBB3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9246"/>
            <a:ext cx="12192000" cy="11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6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21"/>
          <p:cNvSpPr>
            <a:spLocks noGrp="1"/>
          </p:cNvSpPr>
          <p:nvPr>
            <p:ph type="title"/>
          </p:nvPr>
        </p:nvSpPr>
        <p:spPr bwMode="auto">
          <a:xfrm>
            <a:off x="611717" y="836614"/>
            <a:ext cx="109728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  <a:endParaRPr lang="en-US" altLang="sv-SE"/>
          </a:p>
        </p:txBody>
      </p:sp>
      <p:sp>
        <p:nvSpPr>
          <p:cNvPr id="1027" name="Platshållare för text 12"/>
          <p:cNvSpPr>
            <a:spLocks noGrp="1"/>
          </p:cNvSpPr>
          <p:nvPr>
            <p:ph type="body" idx="1"/>
          </p:nvPr>
        </p:nvSpPr>
        <p:spPr bwMode="auto">
          <a:xfrm>
            <a:off x="609600" y="1773238"/>
            <a:ext cx="1097280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en-US" altLang="sv-SE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8513234" y="6524625"/>
            <a:ext cx="3052233" cy="19685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lang="sv-SE" sz="110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B149AA-8FE8-46F7-B83B-D95A04422FC0}" type="datetime1">
              <a:rPr lang="sv-SE"/>
              <a:pPr>
                <a:defRPr/>
              </a:pPr>
              <a:t>2020-06-04</a:t>
            </a:fld>
            <a:endParaRPr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3843867" y="6524625"/>
            <a:ext cx="4673600" cy="196850"/>
          </a:xfrm>
          <a:prstGeom prst="rect">
            <a:avLst/>
          </a:prstGeom>
        </p:spPr>
        <p:txBody>
          <a:bodyPr vert="horz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 dirty="0"/>
              <a:t>www.svnuppsalaorebro.se</a:t>
            </a:r>
          </a:p>
        </p:txBody>
      </p:sp>
      <p:sp>
        <p:nvSpPr>
          <p:cNvPr id="23" name="Platshållare för bildnummer 22"/>
          <p:cNvSpPr>
            <a:spLocks noGrp="1"/>
          </p:cNvSpPr>
          <p:nvPr>
            <p:ph type="sldNum" sz="quarter" idx="4"/>
          </p:nvPr>
        </p:nvSpPr>
        <p:spPr>
          <a:xfrm>
            <a:off x="817033" y="6524625"/>
            <a:ext cx="2641600" cy="19685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1C81BD-3C9D-475C-9609-E7D905B7C0ED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cxnSp>
        <p:nvCxnSpPr>
          <p:cNvPr id="4" name="Rak 3"/>
          <p:cNvCxnSpPr/>
          <p:nvPr/>
        </p:nvCxnSpPr>
        <p:spPr>
          <a:xfrm>
            <a:off x="624418" y="6503988"/>
            <a:ext cx="110405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0" y="347472"/>
            <a:ext cx="3272286" cy="43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ctrTitle"/>
          </p:nvPr>
        </p:nvSpPr>
        <p:spPr>
          <a:xfrm>
            <a:off x="3464417" y="3250981"/>
            <a:ext cx="8165206" cy="990600"/>
          </a:xfrm>
        </p:spPr>
        <p:txBody>
          <a:bodyPr>
            <a:normAutofit/>
          </a:bodyPr>
          <a:lstStyle/>
          <a:p>
            <a:pPr algn="ctr"/>
            <a:r>
              <a:rPr lang="sv-SE" altLang="sv-SE" sz="1800" dirty="0"/>
              <a:t>Uppdrag om framtagande av nytt vårdavtal inom Uppsala-Örebro sjukvårdsregion. </a:t>
            </a:r>
          </a:p>
        </p:txBody>
      </p:sp>
    </p:spTree>
    <p:extLst>
      <p:ext uri="{BB962C8B-B14F-4D97-AF65-F5344CB8AC3E}">
        <p14:creationId xmlns:p14="http://schemas.microsoft.com/office/powerpoint/2010/main" val="373556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01564" y="1147275"/>
            <a:ext cx="10972800" cy="702568"/>
          </a:xfrm>
        </p:spPr>
        <p:txBody>
          <a:bodyPr/>
          <a:lstStyle/>
          <a:p>
            <a:r>
              <a:rPr lang="sv-SE" dirty="0"/>
              <a:t>Uppdrag</a:t>
            </a: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187035" y="2053508"/>
            <a:ext cx="6062720" cy="3584996"/>
          </a:xfrm>
          <a:prstGeom prst="rect">
            <a:avLst/>
          </a:prstGeom>
        </p:spPr>
      </p:pic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 rot="19406210">
            <a:off x="7072555" y="2941595"/>
            <a:ext cx="378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Klart för rapportering april 2020</a:t>
            </a:r>
          </a:p>
        </p:txBody>
      </p:sp>
    </p:spTree>
    <p:extLst>
      <p:ext uri="{BB962C8B-B14F-4D97-AF65-F5344CB8AC3E}">
        <p14:creationId xmlns:p14="http://schemas.microsoft.com/office/powerpoint/2010/main" val="42794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>
          <a:xfrm>
            <a:off x="711940" y="1794490"/>
            <a:ext cx="9967246" cy="3888432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Två bilagor till samverkansavtalet:</a:t>
            </a:r>
          </a:p>
          <a:p>
            <a:pPr marL="0" indent="0">
              <a:buNone/>
            </a:pPr>
            <a:r>
              <a:rPr lang="sv-SE" sz="2000" dirty="0"/>
              <a:t>-Vård vid universitetssjukhus inkl. ersättningsmodell</a:t>
            </a:r>
          </a:p>
          <a:p>
            <a:pPr marL="0" indent="0">
              <a:buNone/>
            </a:pPr>
            <a:r>
              <a:rPr lang="sv-SE" sz="2000" dirty="0"/>
              <a:t>-Vård vid länssjukhus/länsdelssjukhus inkl. ersättningsmodell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Anledning till separata bilagor:</a:t>
            </a:r>
          </a:p>
          <a:p>
            <a:pPr marL="0" indent="0">
              <a:buNone/>
            </a:pPr>
            <a:r>
              <a:rPr lang="sv-SE" sz="2000" dirty="0"/>
              <a:t>Går inte att separera högspecialiseradvård och länssjukvård i systemen (produktion/ekonomi).</a:t>
            </a:r>
          </a:p>
          <a:p>
            <a:pPr marL="0" indent="0">
              <a:buNone/>
            </a:pPr>
            <a:r>
              <a:rPr lang="sv-SE" sz="2000" dirty="0"/>
              <a:t>Gränsdragningen förändras i takt med vårdutveckling.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9045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4D72D4-3553-48EA-BDE4-9D8ADF9F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267" y="1083719"/>
            <a:ext cx="10972800" cy="594320"/>
          </a:xfrm>
        </p:spPr>
        <p:txBody>
          <a:bodyPr/>
          <a:lstStyle/>
          <a:p>
            <a:r>
              <a:rPr lang="sv-SE" dirty="0"/>
              <a:t>Förslag Avtal om vård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31213458-3978-4CE7-8F8B-6B488948D8BD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808230" y="1757082"/>
            <a:ext cx="4413797" cy="3816350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A5B95C-E9D3-4DC5-BCCD-2781A67B0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5067" y="1990758"/>
            <a:ext cx="5384800" cy="3815680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Skillnader mellan bilagorna:</a:t>
            </a:r>
          </a:p>
          <a:p>
            <a:pPr marL="0" indent="0">
              <a:buNone/>
            </a:pPr>
            <a:r>
              <a:rPr lang="sv-SE" sz="2000" dirty="0"/>
              <a:t>§1 Avtalets omfattning</a:t>
            </a:r>
          </a:p>
          <a:p>
            <a:pPr marL="0" indent="0">
              <a:buNone/>
            </a:pPr>
            <a:r>
              <a:rPr lang="sv-SE" sz="2000" dirty="0"/>
              <a:t>§9 Verksamhetsgaranti – tillgänglighet</a:t>
            </a:r>
          </a:p>
          <a:p>
            <a:pPr marL="0" indent="0">
              <a:buNone/>
            </a:pPr>
            <a:r>
              <a:rPr lang="sv-SE" sz="2000" dirty="0"/>
              <a:t>§11 Planering och uppföljning</a:t>
            </a:r>
          </a:p>
          <a:p>
            <a:pPr marL="0" indent="0">
              <a:buNone/>
            </a:pPr>
            <a:r>
              <a:rPr lang="sv-SE" sz="2000" dirty="0"/>
              <a:t>§12 Pris – och ersättningsmodell</a:t>
            </a:r>
          </a:p>
          <a:p>
            <a:pPr marL="0" indent="0">
              <a:buNone/>
            </a:pPr>
            <a:r>
              <a:rPr lang="sv-SE" sz="2000" dirty="0"/>
              <a:t>	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CD0C7A-9E60-4B67-8C19-3116B338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1883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7B6F36-6788-480B-BC33-B7299A584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1" y="1187926"/>
            <a:ext cx="11402598" cy="702568"/>
          </a:xfrm>
        </p:spPr>
        <p:txBody>
          <a:bodyPr/>
          <a:lstStyle/>
          <a:p>
            <a:r>
              <a:rPr lang="sv-SE" dirty="0"/>
              <a:t>Nuvarande ersättningsmodell har inbyggd problematik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3387DF-F2A5-4014-8434-9D3FAF6F34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91522" y="2088347"/>
            <a:ext cx="11055019" cy="3581727"/>
          </a:xfrm>
        </p:spPr>
        <p:txBody>
          <a:bodyPr/>
          <a:lstStyle/>
          <a:p>
            <a:r>
              <a:rPr lang="sv-SE" sz="2000" dirty="0"/>
              <a:t>Ingångsläget 2016 hade skälig prisnivå för säljare/köpare (skulle inte bli dyrare än tidigare modeller)</a:t>
            </a:r>
          </a:p>
          <a:p>
            <a:r>
              <a:rPr lang="sv-SE" sz="2000" dirty="0"/>
              <a:t>Uppräkning för säljarna i 4 år med LPIK, ca 3 % per år (inbakat effektiviseringskrav)</a:t>
            </a:r>
          </a:p>
          <a:p>
            <a:r>
              <a:rPr lang="sv-SE" sz="2000" dirty="0"/>
              <a:t>Samtidigt har genomsnittliga kostnadsnivån per DRG stigit i hela HoS regionen (samtliga 7 regioner) med ca 6 % per år</a:t>
            </a:r>
          </a:p>
          <a:p>
            <a:r>
              <a:rPr lang="sv-SE" sz="2000" dirty="0"/>
              <a:t>Till följd av detta fakturerar år 2019 Uppsala ca 160 mnkr lägre än självkostnad och Örebro ca 60 mnkr lägre än självkostnad</a:t>
            </a:r>
          </a:p>
          <a:p>
            <a:r>
              <a:rPr lang="sv-SE" sz="2000" dirty="0"/>
              <a:t>ED-gruppen tar framöver tydligt ansvar för löpande uppföljning och kommunikation till ledningsgrupp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D30C9CC-9155-4077-8C7E-FEB1DAF5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6642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1D5E64-5AC7-4066-B2DF-99F1A3CC1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584" y="1239034"/>
            <a:ext cx="7649883" cy="544427"/>
          </a:xfrm>
        </p:spPr>
        <p:txBody>
          <a:bodyPr/>
          <a:lstStyle/>
          <a:p>
            <a:r>
              <a:rPr lang="sv-SE" dirty="0"/>
              <a:t>Ersättningsmodell DRG</a:t>
            </a:r>
            <a:endParaRPr lang="sv-SE" sz="20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8CC7A8-F25C-49CB-A903-746AD969A4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6493" y="1783461"/>
            <a:ext cx="10688053" cy="4167837"/>
          </a:xfrm>
        </p:spPr>
        <p:txBody>
          <a:bodyPr/>
          <a:lstStyle/>
          <a:p>
            <a:endParaRPr lang="sv-SE" sz="200" dirty="0"/>
          </a:p>
          <a:p>
            <a:r>
              <a:rPr lang="sv-SE" sz="2000" dirty="0"/>
              <a:t>DRG – Diagnos Relaterade Grupper, klassificerar vårdhändelser till grupper (kod) med olika vikt</a:t>
            </a:r>
          </a:p>
          <a:p>
            <a:r>
              <a:rPr lang="sv-SE" sz="2000" dirty="0"/>
              <a:t>Ger en överskådlig beskrivning av verksamheten ur både medicinskt och ekonomiskt perspektiv</a:t>
            </a:r>
          </a:p>
          <a:p>
            <a:pPr marL="0" indent="0">
              <a:buNone/>
            </a:pPr>
            <a:endParaRPr lang="sv-SE" sz="100" dirty="0"/>
          </a:p>
          <a:p>
            <a:r>
              <a:rPr lang="sv-SE" sz="2000" dirty="0"/>
              <a:t>DRG-systemet bygger på befintliga data om patienters diagnoser, insatta åtgärder, ålder, kön, </a:t>
            </a:r>
            <a:r>
              <a:rPr lang="sv-SE" sz="2000" dirty="0" err="1"/>
              <a:t>etc</a:t>
            </a:r>
            <a:r>
              <a:rPr lang="sv-SE" sz="2000" dirty="0"/>
              <a:t> </a:t>
            </a:r>
          </a:p>
          <a:p>
            <a:r>
              <a:rPr lang="sv-SE" sz="2000" dirty="0"/>
              <a:t>Varje DRG-grupp har en </a:t>
            </a:r>
            <a:r>
              <a:rPr lang="sv-SE" sz="2000"/>
              <a:t>ytterfallsgräns, </a:t>
            </a:r>
            <a:r>
              <a:rPr lang="sv-SE" sz="2000" dirty="0"/>
              <a:t>ca 5 % inom varje grupp.</a:t>
            </a:r>
          </a:p>
          <a:p>
            <a:endParaRPr lang="sv-SE" sz="2000" dirty="0"/>
          </a:p>
          <a:p>
            <a:r>
              <a:rPr lang="sv-SE" sz="2000" dirty="0"/>
              <a:t>Innerfall 	DRG-vikten * pris 1,0 </a:t>
            </a:r>
          </a:p>
          <a:p>
            <a:r>
              <a:rPr lang="sv-SE" sz="2000" dirty="0" err="1"/>
              <a:t>Ytterfall</a:t>
            </a:r>
            <a:r>
              <a:rPr lang="sv-SE" sz="2000" dirty="0"/>
              <a:t> 	Debiteras med faktiskt kostnad (antingen KPP eller produktpriser)</a:t>
            </a:r>
          </a:p>
          <a:p>
            <a:endParaRPr lang="sv-SE" sz="10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1183B9B-DE07-4E79-9E9E-3A6F6F6E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www.svnuppsalaorebro.se</a:t>
            </a:r>
          </a:p>
        </p:txBody>
      </p:sp>
    </p:spTree>
    <p:extLst>
      <p:ext uri="{BB962C8B-B14F-4D97-AF65-F5344CB8AC3E}">
        <p14:creationId xmlns:p14="http://schemas.microsoft.com/office/powerpoint/2010/main" val="401329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0887B5-BA0A-47A8-BD35-FD3F0E93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490" y="1204846"/>
            <a:ext cx="10972800" cy="702568"/>
          </a:xfrm>
        </p:spPr>
        <p:txBody>
          <a:bodyPr/>
          <a:lstStyle/>
          <a:p>
            <a:r>
              <a:rPr lang="sv-SE" dirty="0"/>
              <a:t>Förslag ersättningsmodell</a:t>
            </a:r>
            <a:endParaRPr lang="sv-SE" sz="2400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59319F-C58C-4DF4-AA51-93B7CC5C1F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27381" y="2142564"/>
            <a:ext cx="11055019" cy="359069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Ersättningsmodellen är i princip samma som nuvarande och delas in följande delar och prissättning:</a:t>
            </a:r>
          </a:p>
          <a:p>
            <a:endParaRPr lang="sv-SE" sz="1200" dirty="0"/>
          </a:p>
          <a:p>
            <a:pPr marL="342900" indent="-342900">
              <a:buFont typeface="+mj-lt"/>
              <a:buAutoNum type="arabicPeriod"/>
            </a:pPr>
            <a:r>
              <a:rPr lang="sv-SE" sz="2000" dirty="0"/>
              <a:t>Avtalsbelopp (utgörs av antal DRG-poäng innerfall), som utgörs av:</a:t>
            </a:r>
          </a:p>
          <a:p>
            <a:pPr marL="857250" lvl="1" indent="-342900">
              <a:buFont typeface="+mj-lt"/>
              <a:buAutoNum type="alphaLcParenR"/>
            </a:pPr>
            <a:r>
              <a:rPr lang="sv-SE" sz="1800" dirty="0"/>
              <a:t>Fast ersättning – abonnemangsbelopp, 50 %</a:t>
            </a:r>
          </a:p>
          <a:p>
            <a:pPr marL="857250" lvl="1" indent="-342900">
              <a:buFont typeface="+mj-lt"/>
              <a:buAutoNum type="alphaLcParenR"/>
            </a:pPr>
            <a:r>
              <a:rPr lang="sv-SE" sz="1800" dirty="0"/>
              <a:t>Rörlig ersättning – DRG baserad ersättning, 50 %</a:t>
            </a:r>
          </a:p>
          <a:p>
            <a:pPr marL="514350" lvl="1" indent="0">
              <a:buNone/>
            </a:pPr>
            <a:endParaRPr lang="sv-SE" sz="1800" dirty="0"/>
          </a:p>
          <a:p>
            <a:pPr marL="342900" indent="-342900">
              <a:buFont typeface="+mj-lt"/>
              <a:buAutoNum type="arabicPeriod"/>
            </a:pPr>
            <a:r>
              <a:rPr lang="sv-SE" sz="2000" dirty="0" err="1"/>
              <a:t>Ytterfall</a:t>
            </a:r>
            <a:r>
              <a:rPr lang="sv-SE" sz="2000" dirty="0"/>
              <a:t> (faktureras enligt KPP)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000" dirty="0"/>
              <a:t>Särdebitering/undantag (vårdtjänster som inte ingår eller på ett acceptabelt sätt hanteras inom DRG-systemet faktureras enligt KPP)</a:t>
            </a: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48AAF5D-54CA-4F51-B63A-B6AF88F75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776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1089070"/>
            <a:ext cx="10052808" cy="594320"/>
          </a:xfrm>
        </p:spPr>
        <p:txBody>
          <a:bodyPr/>
          <a:lstStyle/>
          <a:p>
            <a:r>
              <a:rPr lang="sv-SE" dirty="0"/>
              <a:t>Särdebiteringar och undantag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2"/>
          </p:nvPr>
        </p:nvSpPr>
        <p:spPr>
          <a:xfrm>
            <a:off x="609600" y="1781262"/>
            <a:ext cx="4792910" cy="1641446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		</a:t>
            </a:r>
          </a:p>
          <a:p>
            <a:pPr marL="0" indent="0">
              <a:buNone/>
            </a:pPr>
            <a:endParaRPr lang="sv-SE" sz="2000" b="1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4"/>
          </p:nvPr>
        </p:nvSpPr>
        <p:spPr>
          <a:xfrm>
            <a:off x="722935" y="1743428"/>
            <a:ext cx="5714767" cy="4516074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Armprotesenheten	</a:t>
            </a:r>
          </a:p>
          <a:p>
            <a:pPr marL="0" indent="0">
              <a:buNone/>
            </a:pPr>
            <a:r>
              <a:rPr lang="sv-SE" sz="2400" dirty="0"/>
              <a:t>Fertilitetsenheten		</a:t>
            </a:r>
          </a:p>
          <a:p>
            <a:pPr marL="0" indent="0">
              <a:buNone/>
            </a:pPr>
            <a:r>
              <a:rPr lang="sv-SE" sz="2400" dirty="0"/>
              <a:t>Öppenvård kardiologi		</a:t>
            </a:r>
          </a:p>
          <a:p>
            <a:pPr marL="0" indent="0">
              <a:buNone/>
            </a:pPr>
            <a:r>
              <a:rPr lang="sv-SE" sz="2400" dirty="0"/>
              <a:t>Öppenvård onkologi		</a:t>
            </a:r>
          </a:p>
          <a:p>
            <a:pPr marL="0" indent="0">
              <a:buNone/>
            </a:pPr>
            <a:r>
              <a:rPr lang="sv-SE" sz="2400" dirty="0"/>
              <a:t>Öppenvård Handkirurgi 			</a:t>
            </a:r>
          </a:p>
          <a:p>
            <a:pPr marL="0" indent="0">
              <a:buNone/>
            </a:pPr>
            <a:r>
              <a:rPr lang="sv-SE" sz="2400" dirty="0"/>
              <a:t>Psykiatri			</a:t>
            </a:r>
          </a:p>
          <a:p>
            <a:pPr marL="0" indent="0">
              <a:buNone/>
            </a:pPr>
            <a:r>
              <a:rPr lang="sv-SE" sz="2400" dirty="0"/>
              <a:t>Rikssjukvård</a:t>
            </a:r>
          </a:p>
          <a:p>
            <a:pPr marL="0" indent="0">
              <a:buNone/>
            </a:pPr>
            <a:r>
              <a:rPr lang="sv-SE" sz="2400" dirty="0"/>
              <a:t>Transporter mm</a:t>
            </a:r>
          </a:p>
          <a:p>
            <a:pPr marL="0" indent="0">
              <a:buNone/>
            </a:pPr>
            <a:r>
              <a:rPr lang="sv-SE" sz="2400" dirty="0"/>
              <a:t>		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879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B64A5E-4E64-4295-A508-0EA2C00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044" y="1191422"/>
            <a:ext cx="10972800" cy="702568"/>
          </a:xfrm>
        </p:spPr>
        <p:txBody>
          <a:bodyPr/>
          <a:lstStyle/>
          <a:p>
            <a:r>
              <a:rPr lang="sv-SE" dirty="0"/>
              <a:t>Fakturering 2019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8F8E9E3-3176-40DD-9B5A-8DC45FCB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2DAB82F-9F25-4D97-BC26-8F558ADAC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157" y="2232282"/>
            <a:ext cx="8880307" cy="273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3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5306A1-F070-4674-BFF6-CE30F4A2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385" y="953834"/>
            <a:ext cx="10972800" cy="702568"/>
          </a:xfrm>
        </p:spPr>
        <p:txBody>
          <a:bodyPr/>
          <a:lstStyle/>
          <a:p>
            <a:r>
              <a:rPr lang="sv-SE" dirty="0"/>
              <a:t>Förslag nytt poängpris (basår 2021)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2C6FD3-653F-4851-90D3-971357B7AF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18265" y="1719318"/>
            <a:ext cx="9958699" cy="44644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Kostnad per DRG-poäng 2019 i KPP-databasen utgör utgångspunkt för beräkning av poäng-pris för Akademiska resp. Örebro.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Poängpriset justeras med kostnader som inte ingår i KPP </a:t>
            </a: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Forskning </a:t>
            </a: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Skillnaden mellan schablonberäknad pensionskostnad inom HoS och verklig pensionskostnad för regionen som inkluderar pensioner intjänade före 1998.</a:t>
            </a: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Särskilt stora fastighetsinvesteringar som får effekt först 2020 (Örebro).</a:t>
            </a: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Uppsala har korrigerat sin KPP avseende internhyror efter dialog i ED-gruppen.</a:t>
            </a:r>
          </a:p>
          <a:p>
            <a:pPr marL="800100" lvl="1" indent="-285750"/>
            <a:endParaRPr lang="sv-S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Poängpriset räknas därefter upp till 2021 års prisnivå på samma sätt som kostnadsuppräkningen mellan åren.</a:t>
            </a:r>
            <a:endParaRPr lang="sv-SE" sz="240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7CA7897-6F76-47BC-A283-CA1EC90D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836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C60EB3-030E-463B-9359-09A21BAC0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709" y="1160604"/>
            <a:ext cx="10972800" cy="702568"/>
          </a:xfrm>
        </p:spPr>
        <p:txBody>
          <a:bodyPr/>
          <a:lstStyle/>
          <a:p>
            <a:r>
              <a:rPr lang="sv-SE" dirty="0"/>
              <a:t>Förslag uppräkning mellan åren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BE443E-59E7-44F5-BA4C-4FB4028C427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53157" y="2115669"/>
            <a:ext cx="11055019" cy="3581727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Poängpriset och prislistor räknas upp med någon av nedanstående modeller som bygger på:</a:t>
            </a:r>
          </a:p>
          <a:p>
            <a:pPr marL="800100" lvl="1" indent="-285750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Genomsnittlig </a:t>
            </a:r>
            <a:r>
              <a:rPr lang="sv-S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faktisk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kostnadsutveckling per DRG för hälso- och sjukvård inom Uppsala/Örebro sjukvårdsregion</a:t>
            </a:r>
            <a:b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(förespråkas av sex regioner – ger incitament för både säljare och köpare, Akademiska och USÖ ändå stor del av totalen)</a:t>
            </a:r>
          </a:p>
          <a:p>
            <a:pPr marL="800100" lvl="1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Genomsnittlig </a:t>
            </a:r>
            <a:r>
              <a:rPr lang="sv-S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faktisk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kostnadsutveckling per DRG för universitetssjukhus (exkl. högsta och lägsta). Skulle säljande regions kostnadsutveckling vara lägre än den genomsnittliga utvecklingen används den egna. (förespråkas av Uppsala– speglar bättre kostnadsutvecklingen för universitetssjukhus). 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4B840D7-879F-4D38-BCD9-E75A69466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4990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DB1DE8-C6B8-4AA7-A951-855E9AB24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02" y="1000159"/>
            <a:ext cx="9184304" cy="702568"/>
          </a:xfrm>
        </p:spPr>
        <p:txBody>
          <a:bodyPr/>
          <a:lstStyle/>
          <a:p>
            <a:r>
              <a:rPr lang="sv-SE" sz="2400" dirty="0"/>
              <a:t>Jämförelse faktiska kostnader och ersättning enligt avtalet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6C425BE-54CE-4DA5-BC00-ABA0F04B5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0CB670E-2A67-4E3A-8B3B-64C8F6F05E8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66754" y="2108524"/>
            <a:ext cx="7511638" cy="283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68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0C667E-4F79-45F9-BC78-458581B1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Slutligt förslag först under hösten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2F0B2A-6A8A-4CDC-8ACE-D1B3784788F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sz="2000" dirty="0"/>
              <a:t>Ett förslag på avtalstext i appendix 1 är i stort sett klart.</a:t>
            </a:r>
          </a:p>
          <a:p>
            <a:r>
              <a:rPr lang="sv-SE" sz="2000" dirty="0"/>
              <a:t>Poängpriset blir klart under hösten, efter att KPP-redovisningen är gjord för 2019.</a:t>
            </a:r>
          </a:p>
          <a:p>
            <a:r>
              <a:rPr lang="sv-SE" sz="2000" dirty="0"/>
              <a:t>Akademiska ska parallellt utforma en ny extern prislista utifrån KPP som ska vara klar i oktober. Sjukvårdsregionen har en representant med i arbetet.</a:t>
            </a:r>
          </a:p>
          <a:p>
            <a:r>
              <a:rPr lang="sv-SE" sz="2000" dirty="0"/>
              <a:t>Vi behöver överblicka effekterna av ovanstående innan appendix 1 kan fastställas. I nuläget ca 30-50 mnkr per köparregion år 2019.</a:t>
            </a:r>
          </a:p>
          <a:p>
            <a:r>
              <a:rPr lang="sv-SE" sz="2000" dirty="0"/>
              <a:t>ED-gruppen föreslår att säljande regioner avvaktar med fakturering år 2021tills nya prislistan är klar.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5FB6A25-98E6-4DA7-98EB-F70C315DC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9325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049854-B868-4F9A-AC3B-69E36F0C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vidareutveckling av modellen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90D92E-E681-4BAC-BF7A-8AD8BCCA9F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04074" y="1837765"/>
            <a:ext cx="8291264" cy="4175266"/>
          </a:xfrm>
        </p:spPr>
        <p:txBody>
          <a:bodyPr/>
          <a:lstStyle/>
          <a:p>
            <a:pPr marL="0" lvl="0" indent="0">
              <a:buNone/>
            </a:pPr>
            <a:r>
              <a:rPr lang="sv-SE" sz="2000" dirty="0"/>
              <a:t>ED-gruppen har prövat att ta fram en förenklad modell men bedömt att ett nytt förslag inte kan tas fram i nuläget utan behöver utarbetas på längre sikt. </a:t>
            </a:r>
          </a:p>
          <a:p>
            <a:pPr marL="0" lv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DBCC6F4-54B5-4B0E-A046-A70B3B642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479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481A17-61C7-4087-9F20-B44E3821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Jämförelse mellan KPP och fakturerat - Akademiska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E27F933-21F6-4C9D-97D7-0646ADB4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8DB1A05-3801-402D-A4E9-DCCC8F8C2B4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0771" y="1803844"/>
            <a:ext cx="7206782" cy="366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71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BEB88C-65F0-42CC-90E4-18A23F3D4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980728"/>
            <a:ext cx="11290702" cy="972238"/>
          </a:xfrm>
        </p:spPr>
        <p:txBody>
          <a:bodyPr/>
          <a:lstStyle/>
          <a:p>
            <a:r>
              <a:rPr lang="sv-SE" dirty="0"/>
              <a:t>Jämförelse mellan KPP och fakturerat - Örebro</a:t>
            </a:r>
            <a:endParaRPr lang="sv-SE" sz="280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5750B45-04CE-4A24-AEDD-277E1A5F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B4B094F-B073-417B-91DC-9DDCFBD3D22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44312" y="2027963"/>
            <a:ext cx="7644544" cy="35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11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312211-F6A4-4BD6-81EB-3D556B32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144" y="1032815"/>
            <a:ext cx="10972800" cy="594320"/>
          </a:xfrm>
        </p:spPr>
        <p:txBody>
          <a:bodyPr/>
          <a:lstStyle/>
          <a:p>
            <a:r>
              <a:rPr lang="sv-SE" dirty="0"/>
              <a:t>Ekonomiska effekter av förslaget (prel.)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ED0E3F8-809E-47A9-8218-8EAC1C7101A7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057144" y="3368133"/>
            <a:ext cx="4904995" cy="1749071"/>
          </a:xfrm>
          <a:prstGeom prst="rect">
            <a:avLst/>
          </a:prstGeom>
        </p:spPr>
      </p:pic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FB6C6A74-E65F-481F-A325-69EA9B964C2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057144" y="1869400"/>
            <a:ext cx="3862177" cy="1165156"/>
          </a:xfrm>
          <a:prstGeom prst="rect">
            <a:avLst/>
          </a:prstGeom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3CA9A4E-C1DC-4176-9354-61823032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www.svnuppsalaorebro.se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F4BB493-8993-47CF-845E-902113472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06809"/>
            <a:ext cx="4899734" cy="174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2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Ursprung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small.potx [Skrivskyddad]" id="{51EFB5D2-7D33-411E-85A8-C78DF8F5CBB0}" vid="{314959BA-C17F-47A1-9E14-AD250F2F787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5653</TotalTime>
  <Words>683</Words>
  <Application>Microsoft Office PowerPoint</Application>
  <PresentationFormat>Bredbild</PresentationFormat>
  <Paragraphs>99</Paragraphs>
  <Slides>17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Gill Sans MT</vt:lpstr>
      <vt:lpstr>Wingdings</vt:lpstr>
      <vt:lpstr>Wingdings 3</vt:lpstr>
      <vt:lpstr>Presentation</vt:lpstr>
      <vt:lpstr>Uppdrag om framtagande av nytt vårdavtal inom Uppsala-Örebro sjukvårdsregion. </vt:lpstr>
      <vt:lpstr>Uppdrag</vt:lpstr>
      <vt:lpstr>Förslag</vt:lpstr>
      <vt:lpstr>Förslag Avtal om vård</vt:lpstr>
      <vt:lpstr>Nuvarande ersättningsmodell har inbyggd problematik</vt:lpstr>
      <vt:lpstr>Ersättningsmodell DRG</vt:lpstr>
      <vt:lpstr>Förslag ersättningsmodell</vt:lpstr>
      <vt:lpstr>Särdebiteringar och undantag</vt:lpstr>
      <vt:lpstr>Fakturering 2019</vt:lpstr>
      <vt:lpstr>Förslag nytt poängpris (basår 2021)</vt:lpstr>
      <vt:lpstr>Förslag uppräkning mellan åren</vt:lpstr>
      <vt:lpstr>Jämförelse faktiska kostnader och ersättning enligt avtalet</vt:lpstr>
      <vt:lpstr>Slutligt förslag först under hösten </vt:lpstr>
      <vt:lpstr>Förslag vidareutveckling av modellen</vt:lpstr>
      <vt:lpstr>Jämförelse mellan KPP och fakturerat - Akademiska</vt:lpstr>
      <vt:lpstr>Jämförelse mellan KPP och fakturerat - Örebro</vt:lpstr>
      <vt:lpstr>Ekonomiska effekter av förslaget (prel.)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Mia Pettersson</dc:creator>
  <cp:lastModifiedBy>Pettersson, Maria C</cp:lastModifiedBy>
  <cp:revision>446</cp:revision>
  <cp:lastPrinted>2020-06-03T10:11:01Z</cp:lastPrinted>
  <dcterms:created xsi:type="dcterms:W3CDTF">2017-08-28T13:04:09Z</dcterms:created>
  <dcterms:modified xsi:type="dcterms:W3CDTF">2020-06-04T10:44:32Z</dcterms:modified>
</cp:coreProperties>
</file>