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15" r:id="rId2"/>
    <p:sldId id="507" r:id="rId3"/>
    <p:sldId id="508" r:id="rId4"/>
    <p:sldId id="509" r:id="rId5"/>
    <p:sldId id="896" r:id="rId6"/>
    <p:sldId id="257" r:id="rId7"/>
    <p:sldId id="259" r:id="rId8"/>
    <p:sldId id="891" r:id="rId9"/>
    <p:sldId id="895" r:id="rId10"/>
    <p:sldId id="894" r:id="rId11"/>
    <p:sldId id="265" r:id="rId12"/>
    <p:sldId id="893" r:id="rId13"/>
    <p:sldId id="260" r:id="rId14"/>
    <p:sldId id="262" r:id="rId15"/>
  </p:sldIdLst>
  <p:sldSz cx="12192000" cy="6858000"/>
  <p:notesSz cx="6794500" cy="99822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C2FD4F-17BA-4946-8FCD-B3703A25AB33}" v="5" dt="2020-06-03T11:41:08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199" autoAdjust="0"/>
  </p:normalViewPr>
  <p:slideViewPr>
    <p:cSldViewPr snapToGrid="0">
      <p:cViewPr varScale="1">
        <p:scale>
          <a:sx n="89" d="100"/>
          <a:sy n="89" d="100"/>
        </p:scale>
        <p:origin x="12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658E4-486B-4AA4-BE1C-10F003BA0283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47775"/>
            <a:ext cx="5988050" cy="3368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803934"/>
            <a:ext cx="5435600" cy="39304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44283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645" y="9481358"/>
            <a:ext cx="2944283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B86EE-DB84-45E8-9527-20D17868FC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877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B86EE-DB84-45E8-9527-20D17868FC1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37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dagens datum innehåller data till och med 11:30, presenteras på FHM webb kl. 14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B86EE-DB84-45E8-9527-20D17868FC1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9297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B86EE-DB84-45E8-9527-20D17868FC1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319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B86EE-DB84-45E8-9527-20D17868FC1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7174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B86EE-DB84-45E8-9527-20D17868FC1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0548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00E6F-D7D4-41DB-8DFE-BD810CCC0E9B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4928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00E6F-D7D4-41DB-8DFE-BD810CCC0E9B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7571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E0E84-0CAD-45FF-88E4-012DCF5612B0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453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Det finns sedan tidigare framtaget en plattform där man kan redovisa sina behov och kapacitet. Denna plattform kan nyttjas även i arbetet med vårdskuld.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6791A-B027-4D0E-8F89-FC18BECCF61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1823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00E6F-D7D4-41DB-8DFE-BD810CCC0E9B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7571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00E6F-D7D4-41DB-8DFE-BD810CCC0E9B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0133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00E6F-D7D4-41DB-8DFE-BD810CCC0E9B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3208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05579D-7FF3-4715-9261-AEB2D517F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C560A01-0009-49B6-91BC-9C199874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A363BDA-7F42-44B6-A209-100222E5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E2DC1E-23DB-4358-9EE8-D891EEFA4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0CC9BA-8C93-48B7-8D47-8C4813EC2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7D0A51F-E241-439A-98F0-FCEAB33223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7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82E1BA-8957-4C5B-B419-5ADB6CF2C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847540E-57BE-4F04-BA6B-E2536A725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0CDA2AC-A24E-45EB-B6E2-A36415C29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292506-78D4-452F-8280-A3571859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3FD331-7462-4E55-9AE0-0C377772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5F9E97A-61FB-4401-90F6-D5DC62509E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297D48-2F15-48B7-85ED-A28E1D79D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5F96605-583E-4B38-9FC7-144B7102D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D78962-7DB0-4485-AF5E-80DA9CF1A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9004DF-8CE2-4236-BF68-A66449E7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C48BE8-19AA-462E-A8D9-14DF19B5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A50E847-CD90-435A-8EB1-0E28409536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0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645AE3-378F-43A7-B33D-167C3C04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364EB4-88EE-441D-9DD3-528BCBFE5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B8AF517-DDAF-4C64-AD44-8D5FEA4F7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D9B5200-9BDE-4EBB-9502-CA158E03B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C14B6FE-EF37-418F-9BB1-7190AF0EE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135125C-CD5E-4593-8A26-14CF2E7F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C13C741-8CF1-45B0-A30B-241D7CD548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6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797DE8-11F7-461A-AAE4-7F146AF8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A459796-A836-4C21-8A9D-E87EB6F30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CD72C8-8AC1-4833-831B-1EECFD0F0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AE56972-DCC2-40B5-8700-8E78BFDED5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3101499-85FD-4F04-8F82-9CED3C267B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0FEE0CE-170D-45C6-B244-E4556C8C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19BA65B-4506-42AD-B752-DD1AC631C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2431ABB-0B68-4B5F-8B9C-1B43BAE90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8C224F6-A0C3-43A9-87B3-AE4977406D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11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5C34FC-6170-4B01-A7C1-3C7E50161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260CB3C-B42C-4AAA-9B80-4D06E1ABE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A34F79B-CC9D-4EDA-AED5-992BD04D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3220419-4360-493E-92A0-B9FDBA4FF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2B1F0E-94B9-4BF4-80D7-42E1E94394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0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8100A0A-B6FC-4FB7-9F04-9E7134DF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9BAB1B5-5346-4B67-B9B2-D60A1232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11C104D-CEBF-42E0-B008-0501A9ED6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254ED93-878E-4F4F-83CE-8FF7EAAF24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4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3DCFC9-71D6-4928-AA0C-2AEF5BD7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2C1CD3-B44F-4FB9-8E36-61D1DB59A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193E340-636E-422C-A884-AEAC2E929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B75C17-C75F-4D59-B095-D27DE19B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96EB4C-BE6C-465C-8D4F-D7C244F23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2B631F2-E6E2-4178-A2CE-9B2A45F4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C084023-688D-43A0-AF94-0B9C6F30CC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7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915D4E-9243-48D3-BE43-825A10D6B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BF4F788-11F9-41F1-957C-A2EE0589C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64FFCC-344B-48DD-B9D9-CF16A0DA8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EE44E67-0E02-41A9-83B1-6E2274085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DE5BF61-D05F-4B60-AF2F-5432E0182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B99897F-3807-4E40-AB6D-6C9691A3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278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759CEC-A267-4743-A748-85CC4520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D4CD1A8-619D-4B02-9F21-96C473793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D769DFC-75E5-41A0-85F1-65A75C42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E61B5DE-5890-4F2B-A305-464A64C0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3040BA4-1C2B-4882-9182-BD09149E2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754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F8D2D73-93AB-42F3-BBF1-DD84BD56DC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877A8E3-9A60-4BBB-8FBD-CBE1B0BAC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9B8E50-5007-47E0-B178-361D49705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1E87D6-DC04-4A1E-9A94-9F704B707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0D62EA-E51E-47D2-9BE9-6543DFF4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3137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870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735114-FF72-44A1-A510-3F846FC92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6809" y="972000"/>
            <a:ext cx="720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eller 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8FA8A6-E8AD-49AE-8A02-8E0135A4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28B042-CD46-459F-B15F-9CD51445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12B9B4-3EFB-4D25-A6FF-2C335D0EA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2074D27-2532-4EB4-AA8D-F347C8462D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96809" y="2482850"/>
            <a:ext cx="7200000" cy="3240000"/>
          </a:xfrm>
        </p:spPr>
        <p:txBody>
          <a:bodyPr>
            <a:no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E3DB552-76B5-45DA-A7BF-518537E7553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5792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ld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5948AE-B8A7-4000-B08D-FD08594BF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3175" y="972000"/>
            <a:ext cx="41400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sv-SE" dirty="0"/>
              <a:t>Rubrik på en eller två rader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BFD846-89A8-413D-9B4E-79A0C28682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003175" y="2484000"/>
            <a:ext cx="4140000" cy="3240000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</a:lstStyle>
          <a:p>
            <a:pPr lvl="0"/>
            <a:r>
              <a:rPr lang="sv-SE" dirty="0"/>
              <a:t>Lägg till innehåll eller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278D66-6239-4120-87FD-AF687B65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1A35B-5759-402D-A031-2298209AB0E2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D86113-5BDD-4567-921A-D416519C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0E395B5-3017-4735-BEE7-B3DEC703BA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601" y="0"/>
            <a:ext cx="5750400" cy="6858000"/>
          </a:xfrm>
        </p:spPr>
        <p:txBody>
          <a:bodyPr tIns="0" bIns="180000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0831E66-BE42-4C10-8590-C12E77B62EBA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1623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BA672-CB4E-4C09-A9A5-C5188FAC78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6000" y="2433976"/>
            <a:ext cx="5760000" cy="1311128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 på en eller </a:t>
            </a:r>
            <a:br>
              <a:rPr lang="sv-SE" dirty="0"/>
            </a:br>
            <a:r>
              <a:rPr lang="sv-SE" dirty="0"/>
              <a:t>två rader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C12B1-FAC5-408C-938E-5A34ADEC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AF2A56-066C-474D-9C57-F10EE75E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80D49-24A8-48AD-B084-47F2DB77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F31AE7-D880-407A-9C88-13783A4EC040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0289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örre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7055415-C399-4877-B646-A2D63B23A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35B-5759-402D-A031-2298209AB0E2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F62413D-730B-4EBD-B9C6-E6B147E9D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3D275AC-7ABB-49A4-BADA-267D495A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FCE1-8E5F-4560-B29E-7FB78EB7A839}" type="slidenum">
              <a:rPr lang="sv-SE" smtClean="0"/>
              <a:t>‹#›</a:t>
            </a:fld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241C9948-CE84-42C5-B2F5-86191205517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800000" y="1134737"/>
            <a:ext cx="8640000" cy="4589261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sv-SE" dirty="0"/>
              <a:t>Innehåll med grafik som t ex tabell eller diagram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BC50C73-2857-465E-A01E-727A200B1112}"/>
              </a:ext>
            </a:extLst>
          </p:cNvPr>
          <p:cNvSpPr/>
          <p:nvPr/>
        </p:nvSpPr>
        <p:spPr>
          <a:xfrm>
            <a:off x="1" y="0"/>
            <a:ext cx="345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726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D2E66C0-0ED7-4802-9AF3-2CA1CE8B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28D944-7538-40D7-BB95-E6689FB4F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C186EE-1238-4825-8404-A3EC09BB5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681A1-89DF-4432-8C8E-28FED4BD63DC}" type="datetimeFigureOut">
              <a:rPr lang="sv-SE" smtClean="0"/>
              <a:t>2020-06-03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347DB5-84D6-47C2-99B5-4C25190303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D0F689-456C-482A-9FCF-0E3F49377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D9630-D542-4F69-BB81-17ECB1B21B77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5594059-B752-492F-BB68-9A0A640A609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56" y="6397148"/>
            <a:ext cx="2160000" cy="2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3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ohm.maps.arcgis.com/apps/opsdashboard/index.html#/68d4537bf2714e63b646c37f152f139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ubrik 1"/>
          <p:cNvSpPr>
            <a:spLocks noGrp="1"/>
          </p:cNvSpPr>
          <p:nvPr>
            <p:ph type="ctrTitle" idx="4294967295"/>
          </p:nvPr>
        </p:nvSpPr>
        <p:spPr>
          <a:xfrm>
            <a:off x="3752603" y="2957260"/>
            <a:ext cx="8225032" cy="180020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Lägesrapport Covid-19 </a:t>
            </a:r>
            <a:b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2020-06-04</a:t>
            </a:r>
            <a:b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altLang="sv-SE" sz="3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7585E991-10CD-442B-8737-AD596F3E6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12" y="1141147"/>
            <a:ext cx="1766357" cy="4575706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C6B656A0-F3CF-44B3-B658-7E564D7F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2812510" cy="37338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BBFD8F7-41B2-4A7C-958D-3CFBB93A4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8545"/>
            <a:ext cx="12192000" cy="157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8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6417B6-1134-4332-9682-B8BAF9C5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662" y="426721"/>
            <a:ext cx="3799841" cy="230832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/>
              <a:t>Covid-19 per region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134959C7-C449-42FD-878F-5719F0AC4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9"/>
          <a:stretch/>
        </p:blipFill>
        <p:spPr>
          <a:xfrm>
            <a:off x="46725" y="-283916"/>
            <a:ext cx="6626218" cy="742583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79B8939-3EB2-48DB-962E-925896E101CE}"/>
              </a:ext>
            </a:extLst>
          </p:cNvPr>
          <p:cNvSpPr txBox="1"/>
          <p:nvPr/>
        </p:nvSpPr>
        <p:spPr>
          <a:xfrm>
            <a:off x="3566161" y="1092257"/>
            <a:ext cx="1818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1351/51/109</a:t>
            </a:r>
          </a:p>
          <a:p>
            <a:endParaRPr lang="sv-SE" sz="2000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B525F53-7CE7-42C1-856D-0718B4AA07BF}"/>
              </a:ext>
            </a:extLst>
          </p:cNvPr>
          <p:cNvSpPr txBox="1"/>
          <p:nvPr/>
        </p:nvSpPr>
        <p:spPr>
          <a:xfrm>
            <a:off x="2295576" y="2845949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1250/60/147</a:t>
            </a:r>
          </a:p>
          <a:p>
            <a:endParaRPr lang="sv-SE" sz="20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2864DE7-3187-4E9C-9CD5-7E7A6C6309A6}"/>
              </a:ext>
            </a:extLst>
          </p:cNvPr>
          <p:cNvSpPr txBox="1"/>
          <p:nvPr/>
        </p:nvSpPr>
        <p:spPr>
          <a:xfrm>
            <a:off x="1090752" y="4606315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564/23/35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65B625B-A72D-429F-B580-3E56C988BD76}"/>
              </a:ext>
            </a:extLst>
          </p:cNvPr>
          <p:cNvSpPr txBox="1"/>
          <p:nvPr/>
        </p:nvSpPr>
        <p:spPr>
          <a:xfrm>
            <a:off x="2612619" y="6042741"/>
            <a:ext cx="1552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1870/72/138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1423233A-029A-4FB6-8893-3392B1439068}"/>
              </a:ext>
            </a:extLst>
          </p:cNvPr>
          <p:cNvSpPr txBox="1"/>
          <p:nvPr/>
        </p:nvSpPr>
        <p:spPr>
          <a:xfrm>
            <a:off x="4090002" y="5666052"/>
            <a:ext cx="168187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1641/125/225</a:t>
            </a:r>
          </a:p>
          <a:p>
            <a:endParaRPr lang="sv-SE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C8D0F86-B70A-421C-9640-F93691D62B20}"/>
              </a:ext>
            </a:extLst>
          </p:cNvPr>
          <p:cNvSpPr txBox="1"/>
          <p:nvPr/>
        </p:nvSpPr>
        <p:spPr>
          <a:xfrm>
            <a:off x="3618697" y="4595507"/>
            <a:ext cx="1818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1367/44/139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AD721FC-FBDB-467F-957F-4C5586126747}"/>
              </a:ext>
            </a:extLst>
          </p:cNvPr>
          <p:cNvSpPr txBox="1"/>
          <p:nvPr/>
        </p:nvSpPr>
        <p:spPr>
          <a:xfrm>
            <a:off x="4769498" y="3863249"/>
            <a:ext cx="16818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2029/129/182</a:t>
            </a: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B71FBEF-565D-44A2-B2F1-D1F4874864A7}"/>
              </a:ext>
            </a:extLst>
          </p:cNvPr>
          <p:cNvSpPr txBox="1"/>
          <p:nvPr/>
        </p:nvSpPr>
        <p:spPr>
          <a:xfrm>
            <a:off x="7911662" y="3616960"/>
            <a:ext cx="40872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Totala antalet sjukdomsfall/</a:t>
            </a:r>
            <a:br>
              <a:rPr lang="sv-SE" sz="2000" dirty="0"/>
            </a:br>
            <a:r>
              <a:rPr lang="sv-SE" sz="2000" dirty="0"/>
              <a:t>Totala antalet intensivvårdade/</a:t>
            </a:r>
            <a:br>
              <a:rPr lang="sv-SE" sz="2000" dirty="0"/>
            </a:br>
            <a:r>
              <a:rPr lang="sv-SE" sz="2000" dirty="0"/>
              <a:t>Totala antalet avlidna per region. </a:t>
            </a:r>
          </a:p>
          <a:p>
            <a:r>
              <a:rPr lang="sv-SE" dirty="0">
                <a:hlinkClick r:id="rId4"/>
              </a:rPr>
              <a:t>Statistik Folkhälsomyndigheten</a:t>
            </a:r>
            <a:br>
              <a:rPr lang="sv-SE" dirty="0">
                <a:hlinkClick r:id="rId4"/>
              </a:rPr>
            </a:br>
            <a:r>
              <a:rPr lang="sv-SE" dirty="0">
                <a:hlinkClick r:id="rId4"/>
              </a:rPr>
              <a:t>2020-06-03 Data t o m  kl. 11.30</a:t>
            </a:r>
            <a:r>
              <a:rPr lang="sv-SE" dirty="0"/>
              <a:t> </a:t>
            </a:r>
            <a:br>
              <a:rPr lang="sv-SE" dirty="0"/>
            </a:b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116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6417B6-1134-4332-9682-B8BAF9C5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662" y="426721"/>
            <a:ext cx="3799841" cy="230832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/>
              <a:t>Covid-19 per region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134959C7-C449-42FD-878F-5719F0AC4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9"/>
          <a:stretch/>
        </p:blipFill>
        <p:spPr>
          <a:xfrm>
            <a:off x="46725" y="-283916"/>
            <a:ext cx="6611182" cy="742583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79B8939-3EB2-48DB-962E-925896E101CE}"/>
              </a:ext>
            </a:extLst>
          </p:cNvPr>
          <p:cNvSpPr txBox="1"/>
          <p:nvPr/>
        </p:nvSpPr>
        <p:spPr>
          <a:xfrm>
            <a:off x="3566161" y="1092257"/>
            <a:ext cx="1818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36/10</a:t>
            </a:r>
          </a:p>
          <a:p>
            <a:endParaRPr lang="sv-SE" sz="2000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B525F53-7CE7-42C1-856D-0718B4AA07BF}"/>
              </a:ext>
            </a:extLst>
          </p:cNvPr>
          <p:cNvSpPr txBox="1"/>
          <p:nvPr/>
        </p:nvSpPr>
        <p:spPr>
          <a:xfrm>
            <a:off x="2295576" y="2845949"/>
            <a:ext cx="673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33/3</a:t>
            </a:r>
          </a:p>
          <a:p>
            <a:endParaRPr lang="sv-SE" sz="20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2864DE7-3187-4E9C-9CD5-7E7A6C6309A6}"/>
              </a:ext>
            </a:extLst>
          </p:cNvPr>
          <p:cNvSpPr txBox="1"/>
          <p:nvPr/>
        </p:nvSpPr>
        <p:spPr>
          <a:xfrm>
            <a:off x="1090752" y="4606315"/>
            <a:ext cx="673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26/2</a:t>
            </a:r>
          </a:p>
          <a:p>
            <a:endParaRPr lang="sv-SE" sz="2000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65B625B-A72D-429F-B580-3E56C988BD76}"/>
              </a:ext>
            </a:extLst>
          </p:cNvPr>
          <p:cNvSpPr txBox="1"/>
          <p:nvPr/>
        </p:nvSpPr>
        <p:spPr>
          <a:xfrm>
            <a:off x="2950603" y="5114146"/>
            <a:ext cx="803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36/16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1423233A-029A-4FB6-8893-3392B1439068}"/>
              </a:ext>
            </a:extLst>
          </p:cNvPr>
          <p:cNvSpPr txBox="1"/>
          <p:nvPr/>
        </p:nvSpPr>
        <p:spPr>
          <a:xfrm>
            <a:off x="4582049" y="5699600"/>
            <a:ext cx="95526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32/12 </a:t>
            </a:r>
          </a:p>
          <a:p>
            <a:endParaRPr lang="sv-SE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C8D0F86-B70A-421C-9640-F93691D62B20}"/>
              </a:ext>
            </a:extLst>
          </p:cNvPr>
          <p:cNvSpPr txBox="1"/>
          <p:nvPr/>
        </p:nvSpPr>
        <p:spPr>
          <a:xfrm>
            <a:off x="3997850" y="4245759"/>
            <a:ext cx="80342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22/9 </a:t>
            </a:r>
            <a:br>
              <a:rPr lang="sv-SE" sz="2000" dirty="0"/>
            </a:br>
            <a:r>
              <a:rPr lang="sv-SE" sz="2000" dirty="0"/>
              <a:t>2 juni</a:t>
            </a:r>
            <a:endParaRPr lang="sv-SE" dirty="0"/>
          </a:p>
          <a:p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AD721FC-FBDB-467F-957F-4C5586126747}"/>
              </a:ext>
            </a:extLst>
          </p:cNvPr>
          <p:cNvSpPr txBox="1"/>
          <p:nvPr/>
        </p:nvSpPr>
        <p:spPr>
          <a:xfrm>
            <a:off x="5059681" y="3644686"/>
            <a:ext cx="13321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55/19</a:t>
            </a: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B71FBEF-565D-44A2-B2F1-D1F4874864A7}"/>
              </a:ext>
            </a:extLst>
          </p:cNvPr>
          <p:cNvSpPr txBox="1"/>
          <p:nvPr/>
        </p:nvSpPr>
        <p:spPr>
          <a:xfrm>
            <a:off x="7911662" y="3616960"/>
            <a:ext cx="40872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Inneliggande </a:t>
            </a:r>
            <a:r>
              <a:rPr lang="sv-SE" sz="2000" dirty="0" err="1"/>
              <a:t>vårdavd</a:t>
            </a:r>
            <a:r>
              <a:rPr lang="sv-SE" sz="2000" dirty="0"/>
              <a:t>/</a:t>
            </a:r>
            <a:br>
              <a:rPr lang="sv-SE" sz="2000" dirty="0"/>
            </a:br>
            <a:r>
              <a:rPr lang="sv-SE" sz="2000" dirty="0"/>
              <a:t>Inneliggande IVA</a:t>
            </a:r>
            <a:br>
              <a:rPr lang="sv-SE" sz="2000" dirty="0"/>
            </a:br>
            <a:r>
              <a:rPr lang="sv-SE" sz="2000" dirty="0"/>
              <a:t>2020-06-03</a:t>
            </a:r>
            <a:br>
              <a:rPr lang="sv-SE" sz="2000" dirty="0"/>
            </a:br>
            <a:r>
              <a:rPr lang="sv-SE" sz="1600" dirty="0"/>
              <a:t>Statistik från regionernas egna webbplatser</a:t>
            </a:r>
          </a:p>
          <a:p>
            <a:br>
              <a:rPr lang="sv-SE" dirty="0"/>
            </a:b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757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A247104-E8BC-4D10-BC14-E53988DE3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www.svnuppsalaorebro.se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9B542B1-FAE3-4E78-9A54-8BDA9201B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Länkar till regionernas statistik finns under Aktuellt på startsidan </a:t>
            </a:r>
          </a:p>
        </p:txBody>
      </p:sp>
    </p:spTree>
    <p:extLst>
      <p:ext uri="{BB962C8B-B14F-4D97-AF65-F5344CB8AC3E}">
        <p14:creationId xmlns:p14="http://schemas.microsoft.com/office/powerpoint/2010/main" val="68497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ubrik 1"/>
          <p:cNvSpPr>
            <a:spLocks noGrp="1"/>
          </p:cNvSpPr>
          <p:nvPr>
            <p:ph type="ctrTitle" idx="4294967295"/>
          </p:nvPr>
        </p:nvSpPr>
        <p:spPr>
          <a:xfrm>
            <a:off x="3752603" y="2957260"/>
            <a:ext cx="8225032" cy="180020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Samverkansnämndens produktionsplaneringsgrupp</a:t>
            </a:r>
            <a:b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2020-06-04</a:t>
            </a:r>
            <a:b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altLang="sv-SE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altLang="sv-S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Petra Svedberg, ordförande </a:t>
            </a:r>
            <a:endParaRPr lang="sv-SE" altLang="sv-SE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7585E991-10CD-442B-8737-AD596F3E6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12" y="1141147"/>
            <a:ext cx="1766357" cy="4575706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C6B656A0-F3CF-44B3-B658-7E564D7F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2812510" cy="37338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BBFD8F7-41B2-4A7C-958D-3CFBB93A4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8545"/>
            <a:ext cx="12192000" cy="157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10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D13A08-5275-4E67-ABCF-F1FFED3E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173" y="544161"/>
            <a:ext cx="8480470" cy="1325563"/>
          </a:xfrm>
        </p:spPr>
        <p:txBody>
          <a:bodyPr/>
          <a:lstStyle/>
          <a:p>
            <a:r>
              <a:rPr lang="sv-SE" dirty="0"/>
              <a:t>Deltagare i gruppen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1CE7171-2BE2-41F7-9727-F836ED72FD09}"/>
              </a:ext>
            </a:extLst>
          </p:cNvPr>
          <p:cNvSpPr txBox="1"/>
          <p:nvPr/>
        </p:nvSpPr>
        <p:spPr>
          <a:xfrm>
            <a:off x="1698172" y="2018177"/>
            <a:ext cx="104938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sv-SE" sz="2400" b="1" dirty="0"/>
            </a:br>
            <a:r>
              <a:rPr lang="sv-SE" sz="2400" dirty="0"/>
              <a:t>Petra Svedberg		Region Värmland		Ordförande</a:t>
            </a:r>
          </a:p>
          <a:p>
            <a:r>
              <a:rPr lang="sv-SE" sz="2400" dirty="0"/>
              <a:t>Marianne Van Rooijen 	Region Uppsala		Vice ordförande</a:t>
            </a:r>
          </a:p>
          <a:p>
            <a:r>
              <a:rPr lang="sv-SE" sz="2400" dirty="0"/>
              <a:t>Helena Björkman		Region Dalarna</a:t>
            </a:r>
          </a:p>
          <a:p>
            <a:r>
              <a:rPr lang="sv-SE" sz="2400" dirty="0"/>
              <a:t>Johan Kaarme		  	Region Gävleborg</a:t>
            </a:r>
          </a:p>
          <a:p>
            <a:r>
              <a:rPr lang="sv-SE" sz="2400" dirty="0"/>
              <a:t>Martin Andersson		Region Västmanland</a:t>
            </a:r>
          </a:p>
          <a:p>
            <a:r>
              <a:rPr lang="sv-SE" sz="2400" dirty="0"/>
              <a:t>Ewald Ornstein		Region Örebro län</a:t>
            </a:r>
          </a:p>
          <a:p>
            <a:r>
              <a:rPr lang="sv-SE" sz="2400" dirty="0"/>
              <a:t>Bo Tideholm			Region Sörmland</a:t>
            </a:r>
          </a:p>
          <a:p>
            <a:r>
              <a:rPr lang="sv-SE" sz="2400" dirty="0"/>
              <a:t>Maria Pettersson		Region Sörmland		</a:t>
            </a:r>
            <a:r>
              <a:rPr lang="sv-SE" sz="2400" dirty="0" err="1"/>
              <a:t>Repr</a:t>
            </a:r>
            <a:r>
              <a:rPr lang="sv-SE" sz="2400" dirty="0"/>
              <a:t>. Vårdavtalsgrupp</a:t>
            </a:r>
          </a:p>
        </p:txBody>
      </p:sp>
    </p:spTree>
    <p:extLst>
      <p:ext uri="{BB962C8B-B14F-4D97-AF65-F5344CB8AC3E}">
        <p14:creationId xmlns:p14="http://schemas.microsoft.com/office/powerpoint/2010/main" val="3727243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DEB720-6760-4344-84AD-0D1EA581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50" y="1392237"/>
            <a:ext cx="4843224" cy="725937"/>
          </a:xfrm>
        </p:spPr>
        <p:txBody>
          <a:bodyPr/>
          <a:lstStyle/>
          <a:p>
            <a:r>
              <a:rPr lang="sv-SE" dirty="0"/>
              <a:t>Covid-19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FF65-65A9-49C9-94A8-DB690F4F6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0750" y="2225763"/>
            <a:ext cx="5541250" cy="3240000"/>
          </a:xfrm>
        </p:spPr>
        <p:txBody>
          <a:bodyPr/>
          <a:lstStyle/>
          <a:p>
            <a:endParaRPr lang="sv-SE" dirty="0"/>
          </a:p>
          <a:p>
            <a:pPr marL="0" indent="0">
              <a:buNone/>
            </a:pPr>
            <a:r>
              <a:rPr lang="sv-SE" dirty="0"/>
              <a:t>Avstämningar varje vecka:</a:t>
            </a:r>
          </a:p>
          <a:p>
            <a:r>
              <a:rPr lang="sv-SE" dirty="0"/>
              <a:t>Lägesbild</a:t>
            </a:r>
          </a:p>
          <a:p>
            <a:r>
              <a:rPr lang="sv-SE" dirty="0"/>
              <a:t>Utbyte erfarenheter, åtgärder och idéer</a:t>
            </a:r>
          </a:p>
          <a:p>
            <a:r>
              <a:rPr lang="sv-SE" dirty="0"/>
              <a:t>Behov av hjälp:</a:t>
            </a:r>
          </a:p>
          <a:p>
            <a:pPr marL="0" indent="0">
              <a:buNone/>
            </a:pPr>
            <a:r>
              <a:rPr lang="sv-SE" dirty="0"/>
              <a:t>	- IVA</a:t>
            </a:r>
          </a:p>
          <a:p>
            <a:pPr marL="0" indent="0">
              <a:buNone/>
            </a:pPr>
            <a:r>
              <a:rPr lang="sv-SE" dirty="0"/>
              <a:t>	- Subakuta operationer</a:t>
            </a:r>
          </a:p>
          <a:p>
            <a:pPr marL="0" indent="0">
              <a:buNone/>
            </a:pPr>
            <a:r>
              <a:rPr lang="sv-SE" dirty="0"/>
              <a:t>	- Onkologi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6" name="Platshållare för bild 15" descr="En bild som visar person, stående, inomhus, man&#10;&#10;Automatiskt genererad beskrivning">
            <a:extLst>
              <a:ext uri="{FF2B5EF4-FFF2-40B4-BE49-F238E27FC236}">
                <a16:creationId xmlns:a16="http://schemas.microsoft.com/office/drawing/2014/main" id="{94F3A156-EEDC-4059-A290-3D1CD385FF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95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3CEEA8-4BD4-4D95-AFA1-07BEA88F9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175" y="219644"/>
            <a:ext cx="4140000" cy="1325563"/>
          </a:xfrm>
        </p:spPr>
        <p:txBody>
          <a:bodyPr/>
          <a:lstStyle/>
          <a:p>
            <a:r>
              <a:rPr lang="sv-SE" dirty="0"/>
              <a:t>Vårdskuld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92E7F8-7DAF-4F80-BCD2-21A9F77EF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3175" y="1913173"/>
            <a:ext cx="4140000" cy="3240000"/>
          </a:xfrm>
        </p:spPr>
        <p:txBody>
          <a:bodyPr/>
          <a:lstStyle/>
          <a:p>
            <a:r>
              <a:rPr lang="sv-SE" dirty="0"/>
              <a:t>Gemensam insats för att hantera vårdskulden. Köerna till tidskritiska operationer och åtgärder ökar markant.</a:t>
            </a:r>
          </a:p>
          <a:p>
            <a:r>
              <a:rPr lang="sv-SE" dirty="0"/>
              <a:t>Tar fram en helhetsbild över sjukvårdsregionens vårdskuld enligt socialstyrelsens definitioner (D+E)</a:t>
            </a:r>
          </a:p>
          <a:p>
            <a:r>
              <a:rPr lang="sv-SE" dirty="0"/>
              <a:t>Gemensam hantering och fördelning utifrån kapacitet, resurs och kompetens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6" name="Platshållare för bild 5" descr="En bild som visar person, inomhus, man, tittar&#10;&#10;Automatiskt genererad beskrivning">
            <a:extLst>
              <a:ext uri="{FF2B5EF4-FFF2-40B4-BE49-F238E27FC236}">
                <a16:creationId xmlns:a16="http://schemas.microsoft.com/office/drawing/2014/main" id="{58FAD9E3-C393-4D99-8B85-4909BAA1D2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5" r="32509"/>
          <a:stretch/>
        </p:blipFill>
        <p:spPr>
          <a:xfrm>
            <a:off x="345601" y="0"/>
            <a:ext cx="5750400" cy="6858000"/>
          </a:xfrm>
        </p:spPr>
      </p:pic>
    </p:spTree>
    <p:extLst>
      <p:ext uri="{BB962C8B-B14F-4D97-AF65-F5344CB8AC3E}">
        <p14:creationId xmlns:p14="http://schemas.microsoft.com/office/powerpoint/2010/main" val="2186376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3AB70500-EC70-4E0C-ACD9-1595CFE99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32" y="122535"/>
            <a:ext cx="10962372" cy="661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25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F55ACDA7-28DF-4FEF-BC00-219AFBB05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20" y="437323"/>
            <a:ext cx="10657360" cy="5595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4693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FBF145-F5B7-484A-B3FC-8DBA81B60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00" y="90651"/>
            <a:ext cx="9196800" cy="13255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sv-SE" dirty="0"/>
              <a:t>Verktyg finns framtaget som kan nyttjas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8781212-68A4-4725-A098-779F947F7CD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3400" y="1963756"/>
            <a:ext cx="11450716" cy="3272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9692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DEB720-6760-4344-84AD-0D1EA581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175" y="544286"/>
            <a:ext cx="4843224" cy="878571"/>
          </a:xfrm>
        </p:spPr>
        <p:txBody>
          <a:bodyPr anchor="b">
            <a:normAutofit/>
          </a:bodyPr>
          <a:lstStyle/>
          <a:p>
            <a:r>
              <a:rPr lang="sv-SE" dirty="0"/>
              <a:t>Uppdrag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FF65-65A9-49C9-94A8-DB690F4F6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3174" y="1349829"/>
            <a:ext cx="4720739" cy="496388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sv-SE" sz="1800" dirty="0"/>
          </a:p>
          <a:p>
            <a:pPr>
              <a:lnSpc>
                <a:spcPct val="90000"/>
              </a:lnSpc>
            </a:pPr>
            <a:r>
              <a:rPr lang="sv-SE" sz="1800" dirty="0"/>
              <a:t>Respektive region har i dialog med sina kliniker inventerat den köpta vården utifrån behov och kapacitet. </a:t>
            </a:r>
            <a:br>
              <a:rPr lang="sv-SE" sz="1800" dirty="0"/>
            </a:br>
            <a:endParaRPr lang="sv-SE" sz="1800" dirty="0"/>
          </a:p>
          <a:p>
            <a:pPr>
              <a:lnSpc>
                <a:spcPct val="90000"/>
              </a:lnSpc>
            </a:pPr>
            <a:r>
              <a:rPr lang="sv-SE" sz="1800" dirty="0"/>
              <a:t>Svårt att tydligt skilja mellan högspecialiserad- och bassjukvård. Gruppen har identifierat att övriga regioner skulle kunna utföra en del av den vård som idag skickas till universitetssjukhus och/eller till utförare utanför sjukvårdsregionen. Behovet av den högspecialiserade vården relaterat till kompetens bedöms relativt oförändrad framgent. </a:t>
            </a:r>
            <a:br>
              <a:rPr lang="sv-SE" sz="1800" dirty="0"/>
            </a:br>
            <a:endParaRPr lang="sv-SE" sz="1800" dirty="0"/>
          </a:p>
          <a:p>
            <a:pPr>
              <a:lnSpc>
                <a:spcPct val="90000"/>
              </a:lnSpc>
            </a:pPr>
            <a:r>
              <a:rPr lang="sv-SE" sz="1800" dirty="0"/>
              <a:t>Regionerna har identifierat den vård som sänds utanför sjukvårdsregionen och till privata utförare. </a:t>
            </a:r>
          </a:p>
        </p:txBody>
      </p:sp>
      <p:pic>
        <p:nvPicPr>
          <p:cNvPr id="6" name="Platshållare för bild 5" descr="En bild som visar inomhus, sjukhusrum, person, rum&#10;&#10;Automatiskt genererad beskrivning">
            <a:extLst>
              <a:ext uri="{FF2B5EF4-FFF2-40B4-BE49-F238E27FC236}">
                <a16:creationId xmlns:a16="http://schemas.microsoft.com/office/drawing/2014/main" id="{CCBBC8D0-8B6C-4568-9A87-485009A483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9" r="13619"/>
          <a:stretch/>
        </p:blipFill>
        <p:spPr>
          <a:xfrm>
            <a:off x="345601" y="10"/>
            <a:ext cx="575040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210250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43EE59-8E9A-489D-98FD-D267EC4C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174" y="362400"/>
            <a:ext cx="4140000" cy="1325563"/>
          </a:xfrm>
        </p:spPr>
        <p:txBody>
          <a:bodyPr anchor="b">
            <a:normAutofit/>
          </a:bodyPr>
          <a:lstStyle/>
          <a:p>
            <a:r>
              <a:rPr lang="sv-SE" dirty="0"/>
              <a:t>Processen framåt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24E0D4-A729-4D62-82A1-EBFE51516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3174" y="1687963"/>
            <a:ext cx="4731625" cy="41910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endParaRPr lang="sv-SE" sz="2900" dirty="0"/>
          </a:p>
          <a:p>
            <a:pPr marL="0" indent="0">
              <a:lnSpc>
                <a:spcPct val="90000"/>
              </a:lnSpc>
              <a:buNone/>
            </a:pPr>
            <a:r>
              <a:rPr lang="sv-SE" sz="2900" dirty="0"/>
              <a:t>Processen är tvådelad.</a:t>
            </a:r>
          </a:p>
          <a:p>
            <a:pPr>
              <a:lnSpc>
                <a:spcPct val="90000"/>
              </a:lnSpc>
            </a:pPr>
            <a:r>
              <a:rPr lang="sv-SE" sz="2900" dirty="0"/>
              <a:t>Identifiering av </a:t>
            </a:r>
            <a:r>
              <a:rPr lang="sv-SE" sz="2900" b="1" dirty="0"/>
              <a:t>kompetens </a:t>
            </a:r>
            <a:r>
              <a:rPr lang="sv-SE" sz="2900" dirty="0"/>
              <a:t>– behov av högspecialiserad vård. Tillgänglig och jämlik.</a:t>
            </a:r>
            <a:br>
              <a:rPr lang="sv-SE" sz="2900" dirty="0"/>
            </a:br>
            <a:endParaRPr lang="sv-SE" sz="2900" b="1" dirty="0"/>
          </a:p>
          <a:p>
            <a:pPr>
              <a:lnSpc>
                <a:spcPct val="90000"/>
              </a:lnSpc>
            </a:pPr>
            <a:r>
              <a:rPr lang="sv-SE" sz="2900" dirty="0"/>
              <a:t>Identifiering av </a:t>
            </a:r>
            <a:r>
              <a:rPr lang="sv-SE" sz="2900" b="1" dirty="0"/>
              <a:t>kapacitet </a:t>
            </a:r>
            <a:r>
              <a:rPr lang="sv-SE" sz="2900" dirty="0"/>
              <a:t>– Produktionsplanering årsvis med möjlighet till förändring kontinuerligt. Optimalt nyttjande av gemensam resurs.</a:t>
            </a:r>
          </a:p>
          <a:p>
            <a:pPr marL="0" indent="0">
              <a:lnSpc>
                <a:spcPct val="90000"/>
              </a:lnSpc>
              <a:buNone/>
            </a:pPr>
            <a:endParaRPr lang="sv-SE" sz="2900" dirty="0"/>
          </a:p>
          <a:p>
            <a:pPr marL="0" indent="0">
              <a:lnSpc>
                <a:spcPct val="90000"/>
              </a:lnSpc>
              <a:buNone/>
            </a:pPr>
            <a:r>
              <a:rPr lang="sv-SE" sz="2900" dirty="0"/>
              <a:t>Pilot:</a:t>
            </a:r>
          </a:p>
          <a:p>
            <a:pPr>
              <a:lnSpc>
                <a:spcPct val="90000"/>
              </a:lnSpc>
            </a:pPr>
            <a:r>
              <a:rPr lang="sv-SE" sz="2900" dirty="0"/>
              <a:t>Ortopedi</a:t>
            </a:r>
          </a:p>
          <a:p>
            <a:pPr>
              <a:lnSpc>
                <a:spcPct val="90000"/>
              </a:lnSpc>
            </a:pPr>
            <a:r>
              <a:rPr lang="sv-SE" sz="2900" dirty="0"/>
              <a:t>Urologi</a:t>
            </a:r>
          </a:p>
          <a:p>
            <a:pPr marL="0" indent="0">
              <a:lnSpc>
                <a:spcPct val="90000"/>
              </a:lnSpc>
              <a:buNone/>
            </a:pPr>
            <a:endParaRPr lang="sv-SE" sz="1600" dirty="0"/>
          </a:p>
        </p:txBody>
      </p:sp>
      <p:pic>
        <p:nvPicPr>
          <p:cNvPr id="6" name="Platshållare för bild 5" descr="En bild som visar person, inomhus, mikroskop, vägg&#10;&#10;Automatiskt genererad beskrivning">
            <a:extLst>
              <a:ext uri="{FF2B5EF4-FFF2-40B4-BE49-F238E27FC236}">
                <a16:creationId xmlns:a16="http://schemas.microsoft.com/office/drawing/2014/main" id="{74207783-D86C-419D-8B27-859EBCCA0C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6"/>
          <a:stretch/>
        </p:blipFill>
        <p:spPr>
          <a:xfrm>
            <a:off x="345601" y="10"/>
            <a:ext cx="575040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68069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AE158D-3937-4EB3-90E2-4B1A7CDA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175" y="322005"/>
            <a:ext cx="4843224" cy="1325563"/>
          </a:xfrm>
        </p:spPr>
        <p:txBody>
          <a:bodyPr/>
          <a:lstStyle/>
          <a:p>
            <a:r>
              <a:rPr lang="sv-SE" dirty="0"/>
              <a:t>Behov av köpt vård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0F7DF1-05DA-4611-A1D2-1925C309E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3175" y="2351797"/>
            <a:ext cx="4134878" cy="3240000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Uppkomna behov av köpt vård kommer att lyftas till produktionsplaneringsgruppen för att säkerställa kapacitet inom sjukvårdsregionen.</a:t>
            </a:r>
          </a:p>
          <a:p>
            <a:pPr marL="0" indent="0">
              <a:buNone/>
            </a:pPr>
            <a:r>
              <a:rPr lang="sv-SE" dirty="0"/>
              <a:t>Detta innan vård sker utanför sjukvårdsregionen och/eller upphandling sker med privata aktörer.</a:t>
            </a:r>
          </a:p>
        </p:txBody>
      </p:sp>
      <p:pic>
        <p:nvPicPr>
          <p:cNvPr id="6" name="Platshållare för bild 5" descr="En bild som visar person, inomhus, vägg, kvinna&#10;&#10;Automatiskt genererad beskrivning">
            <a:extLst>
              <a:ext uri="{FF2B5EF4-FFF2-40B4-BE49-F238E27FC236}">
                <a16:creationId xmlns:a16="http://schemas.microsoft.com/office/drawing/2014/main" id="{C354D692-63DE-4F1E-B782-A00D8793047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2" r="220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7606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454</Words>
  <Application>Microsoft Office PowerPoint</Application>
  <PresentationFormat>Bredbild</PresentationFormat>
  <Paragraphs>78</Paragraphs>
  <Slides>14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Lägesrapport Covid-19  2020-06-04 </vt:lpstr>
      <vt:lpstr>Covid-19 per region</vt:lpstr>
      <vt:lpstr>Covid-19 per region</vt:lpstr>
      <vt:lpstr>www.svnuppsalaorebro.se</vt:lpstr>
      <vt:lpstr>Samverkansnämndens produktionsplaneringsgrupp 2020-06-04  Petra Svedberg, ordförande </vt:lpstr>
      <vt:lpstr>Deltagare i gruppen</vt:lpstr>
      <vt:lpstr>Covid-19</vt:lpstr>
      <vt:lpstr>Vårdskuld</vt:lpstr>
      <vt:lpstr>PowerPoint-presentation</vt:lpstr>
      <vt:lpstr>PowerPoint-presentation</vt:lpstr>
      <vt:lpstr>Verktyg finns framtaget som kan nyttjas</vt:lpstr>
      <vt:lpstr>Uppdrag</vt:lpstr>
      <vt:lpstr>Processen framåt</vt:lpstr>
      <vt:lpstr>Behov av köpt vård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Avtal om sjukvårdsregional samverkan</dc:title>
  <dc:creator>Eva-Lena Aspetorp</dc:creator>
  <cp:lastModifiedBy>Eva-Lena Aspetorp</cp:lastModifiedBy>
  <cp:revision>5</cp:revision>
  <dcterms:created xsi:type="dcterms:W3CDTF">2020-04-21T11:20:21Z</dcterms:created>
  <dcterms:modified xsi:type="dcterms:W3CDTF">2020-06-03T13:36:58Z</dcterms:modified>
</cp:coreProperties>
</file>