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26"/>
  </p:notesMasterIdLst>
  <p:handoutMasterIdLst>
    <p:handoutMasterId r:id="rId27"/>
  </p:handoutMasterIdLst>
  <p:sldIdLst>
    <p:sldId id="415" r:id="rId3"/>
    <p:sldId id="506" r:id="rId4"/>
    <p:sldId id="507" r:id="rId5"/>
    <p:sldId id="508" r:id="rId6"/>
    <p:sldId id="509" r:id="rId7"/>
    <p:sldId id="510" r:id="rId8"/>
    <p:sldId id="511" r:id="rId9"/>
    <p:sldId id="512" r:id="rId10"/>
    <p:sldId id="513" r:id="rId11"/>
    <p:sldId id="514" r:id="rId12"/>
    <p:sldId id="515" r:id="rId13"/>
    <p:sldId id="516" r:id="rId14"/>
    <p:sldId id="518" r:id="rId15"/>
    <p:sldId id="517" r:id="rId16"/>
    <p:sldId id="519" r:id="rId17"/>
    <p:sldId id="520" r:id="rId18"/>
    <p:sldId id="521" r:id="rId19"/>
    <p:sldId id="522" r:id="rId20"/>
    <p:sldId id="523" r:id="rId21"/>
    <p:sldId id="524" r:id="rId22"/>
    <p:sldId id="484" r:id="rId23"/>
    <p:sldId id="525" r:id="rId24"/>
    <p:sldId id="526" r:id="rId25"/>
  </p:sldIdLst>
  <p:sldSz cx="12192000" cy="6858000"/>
  <p:notesSz cx="6794500" cy="99822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3B9A3B-05E5-4DB7-B521-6F3098AE5509}" v="5" dt="2020-06-03T09:09:00.37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5664" autoAdjust="0"/>
  </p:normalViewPr>
  <p:slideViewPr>
    <p:cSldViewPr snapToGrid="0">
      <p:cViewPr varScale="1">
        <p:scale>
          <a:sx n="94" d="100"/>
          <a:sy n="94" d="100"/>
        </p:scale>
        <p:origin x="1092" y="66"/>
      </p:cViewPr>
      <p:guideLst/>
    </p:cSldViewPr>
  </p:slideViewPr>
  <p:outlineViewPr>
    <p:cViewPr>
      <p:scale>
        <a:sx n="33" d="100"/>
        <a:sy n="33" d="100"/>
      </p:scale>
      <p:origin x="0" y="-24588"/>
    </p:cViewPr>
  </p:outlineViewPr>
  <p:notesTextViewPr>
    <p:cViewPr>
      <p:scale>
        <a:sx n="3" d="2"/>
        <a:sy n="3" d="2"/>
      </p:scale>
      <p:origin x="0" y="0"/>
    </p:cViewPr>
  </p:notesTextViewPr>
  <p:sorterViewPr>
    <p:cViewPr varScale="1">
      <p:scale>
        <a:sx n="100" d="100"/>
        <a:sy n="100" d="100"/>
      </p:scale>
      <p:origin x="0" y="-1968"/>
    </p:cViewPr>
  </p:sorterViewPr>
  <p:notesViewPr>
    <p:cSldViewPr snapToGrid="0">
      <p:cViewPr varScale="1">
        <p:scale>
          <a:sx n="77" d="100"/>
          <a:sy n="77" d="100"/>
        </p:scale>
        <p:origin x="400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CBDFDA7F-14E4-4F57-8A1C-B156A6D1EAD7}"/>
              </a:ext>
            </a:extLst>
          </p:cNvPr>
          <p:cNvSpPr>
            <a:spLocks noGrp="1"/>
          </p:cNvSpPr>
          <p:nvPr>
            <p:ph type="hdr" sz="quarter"/>
          </p:nvPr>
        </p:nvSpPr>
        <p:spPr>
          <a:xfrm>
            <a:off x="0" y="0"/>
            <a:ext cx="2944813" cy="500063"/>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8A874E95-4284-4CB3-9B5B-2D937C61BEF4}"/>
              </a:ext>
            </a:extLst>
          </p:cNvPr>
          <p:cNvSpPr>
            <a:spLocks noGrp="1"/>
          </p:cNvSpPr>
          <p:nvPr>
            <p:ph type="dt" sz="quarter" idx="1"/>
          </p:nvPr>
        </p:nvSpPr>
        <p:spPr>
          <a:xfrm>
            <a:off x="3848100" y="0"/>
            <a:ext cx="2944813" cy="500063"/>
          </a:xfrm>
          <a:prstGeom prst="rect">
            <a:avLst/>
          </a:prstGeom>
        </p:spPr>
        <p:txBody>
          <a:bodyPr vert="horz" lIns="91440" tIns="45720" rIns="91440" bIns="45720" rtlCol="0"/>
          <a:lstStyle>
            <a:lvl1pPr algn="r">
              <a:defRPr sz="1200"/>
            </a:lvl1pPr>
          </a:lstStyle>
          <a:p>
            <a:fld id="{FD0F83C9-35E0-4D03-9D1C-E7AA18A57C4E}" type="datetimeFigureOut">
              <a:rPr lang="sv-SE" smtClean="0"/>
              <a:t>2020-06-03</a:t>
            </a:fld>
            <a:endParaRPr lang="sv-SE"/>
          </a:p>
        </p:txBody>
      </p:sp>
      <p:sp>
        <p:nvSpPr>
          <p:cNvPr id="4" name="Platshållare för sidfot 3">
            <a:extLst>
              <a:ext uri="{FF2B5EF4-FFF2-40B4-BE49-F238E27FC236}">
                <a16:creationId xmlns:a16="http://schemas.microsoft.com/office/drawing/2014/main" id="{07AAFB6F-05DF-4791-A31E-02E45D1A0D4F}"/>
              </a:ext>
            </a:extLst>
          </p:cNvPr>
          <p:cNvSpPr>
            <a:spLocks noGrp="1"/>
          </p:cNvSpPr>
          <p:nvPr>
            <p:ph type="ftr" sz="quarter" idx="2"/>
          </p:nvPr>
        </p:nvSpPr>
        <p:spPr>
          <a:xfrm>
            <a:off x="0" y="9482138"/>
            <a:ext cx="2944813" cy="500062"/>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1B375EA5-9E2F-4B2D-B74A-28636D2C9099}"/>
              </a:ext>
            </a:extLst>
          </p:cNvPr>
          <p:cNvSpPr>
            <a:spLocks noGrp="1"/>
          </p:cNvSpPr>
          <p:nvPr>
            <p:ph type="sldNum" sz="quarter" idx="3"/>
          </p:nvPr>
        </p:nvSpPr>
        <p:spPr>
          <a:xfrm>
            <a:off x="3848100" y="9482138"/>
            <a:ext cx="2944813" cy="500062"/>
          </a:xfrm>
          <a:prstGeom prst="rect">
            <a:avLst/>
          </a:prstGeom>
        </p:spPr>
        <p:txBody>
          <a:bodyPr vert="horz" lIns="91440" tIns="45720" rIns="91440" bIns="45720" rtlCol="0" anchor="b"/>
          <a:lstStyle>
            <a:lvl1pPr algn="r">
              <a:defRPr sz="1200"/>
            </a:lvl1pPr>
          </a:lstStyle>
          <a:p>
            <a:fld id="{348743CD-BCD4-4A21-B2BF-F8A6D3A9FF20}" type="slidenum">
              <a:rPr lang="sv-SE" smtClean="0"/>
              <a:t>‹#›</a:t>
            </a:fld>
            <a:endParaRPr lang="sv-SE"/>
          </a:p>
        </p:txBody>
      </p:sp>
    </p:spTree>
    <p:extLst>
      <p:ext uri="{BB962C8B-B14F-4D97-AF65-F5344CB8AC3E}">
        <p14:creationId xmlns:p14="http://schemas.microsoft.com/office/powerpoint/2010/main" val="2846879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4283" cy="500844"/>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48645" y="0"/>
            <a:ext cx="2944283" cy="500844"/>
          </a:xfrm>
          <a:prstGeom prst="rect">
            <a:avLst/>
          </a:prstGeom>
        </p:spPr>
        <p:txBody>
          <a:bodyPr vert="horz" lIns="91440" tIns="45720" rIns="91440" bIns="45720" rtlCol="0"/>
          <a:lstStyle>
            <a:lvl1pPr algn="r">
              <a:defRPr sz="1200"/>
            </a:lvl1pPr>
          </a:lstStyle>
          <a:p>
            <a:fld id="{52D658E4-486B-4AA4-BE1C-10F003BA0283}" type="datetimeFigureOut">
              <a:rPr lang="sv-SE" smtClean="0"/>
              <a:t>2020-06-03</a:t>
            </a:fld>
            <a:endParaRPr lang="sv-SE"/>
          </a:p>
        </p:txBody>
      </p:sp>
      <p:sp>
        <p:nvSpPr>
          <p:cNvPr id="4" name="Platshållare för bildobjekt 3"/>
          <p:cNvSpPr>
            <a:spLocks noGrp="1" noRot="1" noChangeAspect="1"/>
          </p:cNvSpPr>
          <p:nvPr>
            <p:ph type="sldImg" idx="2"/>
          </p:nvPr>
        </p:nvSpPr>
        <p:spPr>
          <a:xfrm>
            <a:off x="403225" y="1247775"/>
            <a:ext cx="5988050" cy="336867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450" y="4803934"/>
            <a:ext cx="5435600" cy="3930491"/>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81358"/>
            <a:ext cx="2944283" cy="50084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8645" y="9481358"/>
            <a:ext cx="2944283" cy="500842"/>
          </a:xfrm>
          <a:prstGeom prst="rect">
            <a:avLst/>
          </a:prstGeom>
        </p:spPr>
        <p:txBody>
          <a:bodyPr vert="horz" lIns="91440" tIns="45720" rIns="91440" bIns="45720" rtlCol="0" anchor="b"/>
          <a:lstStyle>
            <a:lvl1pPr algn="r">
              <a:defRPr sz="1200"/>
            </a:lvl1pPr>
          </a:lstStyle>
          <a:p>
            <a:fld id="{D6EB86EE-DB84-45E8-9527-20D17868FC11}" type="slidenum">
              <a:rPr lang="sv-SE" smtClean="0"/>
              <a:t>‹#›</a:t>
            </a:fld>
            <a:endParaRPr lang="sv-SE"/>
          </a:p>
        </p:txBody>
      </p:sp>
    </p:spTree>
    <p:extLst>
      <p:ext uri="{BB962C8B-B14F-4D97-AF65-F5344CB8AC3E}">
        <p14:creationId xmlns:p14="http://schemas.microsoft.com/office/powerpoint/2010/main" val="126877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Nuvarande avtal gäller 2016-2020 efter att det förlängdes ett år.</a:t>
            </a:r>
          </a:p>
          <a:p>
            <a:r>
              <a:rPr lang="sv-SE" dirty="0"/>
              <a:t>Nytt avtal från 2021 och tillsvidare</a:t>
            </a:r>
          </a:p>
          <a:p>
            <a:endParaRPr lang="sv-SE" dirty="0"/>
          </a:p>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a:t>
            </a:fld>
            <a:endParaRPr lang="sv-SE"/>
          </a:p>
        </p:txBody>
      </p:sp>
    </p:spTree>
    <p:extLst>
      <p:ext uri="{BB962C8B-B14F-4D97-AF65-F5344CB8AC3E}">
        <p14:creationId xmlns:p14="http://schemas.microsoft.com/office/powerpoint/2010/main" val="1502375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2</a:t>
            </a:fld>
            <a:endParaRPr lang="sv-SE"/>
          </a:p>
        </p:txBody>
      </p:sp>
    </p:spTree>
    <p:extLst>
      <p:ext uri="{BB962C8B-B14F-4D97-AF65-F5344CB8AC3E}">
        <p14:creationId xmlns:p14="http://schemas.microsoft.com/office/powerpoint/2010/main" val="544607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3</a:t>
            </a:fld>
            <a:endParaRPr lang="sv-SE"/>
          </a:p>
        </p:txBody>
      </p:sp>
    </p:spTree>
    <p:extLst>
      <p:ext uri="{BB962C8B-B14F-4D97-AF65-F5344CB8AC3E}">
        <p14:creationId xmlns:p14="http://schemas.microsoft.com/office/powerpoint/2010/main" val="234276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4</a:t>
            </a:fld>
            <a:endParaRPr lang="sv-SE"/>
          </a:p>
        </p:txBody>
      </p:sp>
    </p:spTree>
    <p:extLst>
      <p:ext uri="{BB962C8B-B14F-4D97-AF65-F5344CB8AC3E}">
        <p14:creationId xmlns:p14="http://schemas.microsoft.com/office/powerpoint/2010/main" val="17974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5</a:t>
            </a:fld>
            <a:endParaRPr lang="sv-SE"/>
          </a:p>
        </p:txBody>
      </p:sp>
    </p:spTree>
    <p:extLst>
      <p:ext uri="{BB962C8B-B14F-4D97-AF65-F5344CB8AC3E}">
        <p14:creationId xmlns:p14="http://schemas.microsoft.com/office/powerpoint/2010/main" val="68632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6</a:t>
            </a:fld>
            <a:endParaRPr lang="sv-SE"/>
          </a:p>
        </p:txBody>
      </p:sp>
    </p:spTree>
    <p:extLst>
      <p:ext uri="{BB962C8B-B14F-4D97-AF65-F5344CB8AC3E}">
        <p14:creationId xmlns:p14="http://schemas.microsoft.com/office/powerpoint/2010/main" val="81097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Operativa samarbetet inkluderar samverkan både för </a:t>
            </a:r>
            <a:r>
              <a:rPr lang="sv-SE" dirty="0" err="1"/>
              <a:t>högspecvård</a:t>
            </a:r>
            <a:r>
              <a:rPr lang="sv-SE" dirty="0"/>
              <a:t> och länssjukvård.</a:t>
            </a:r>
          </a:p>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7</a:t>
            </a:fld>
            <a:endParaRPr lang="sv-SE"/>
          </a:p>
        </p:txBody>
      </p:sp>
    </p:spTree>
    <p:extLst>
      <p:ext uri="{BB962C8B-B14F-4D97-AF65-F5344CB8AC3E}">
        <p14:creationId xmlns:p14="http://schemas.microsoft.com/office/powerpoint/2010/main" val="3720175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Operativa samarbetet inkluderar samverkan både för </a:t>
            </a:r>
            <a:r>
              <a:rPr lang="sv-SE" dirty="0" err="1"/>
              <a:t>högspecvård</a:t>
            </a:r>
            <a:r>
              <a:rPr lang="sv-SE" dirty="0"/>
              <a:t> och länssjukvård.</a:t>
            </a:r>
          </a:p>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8</a:t>
            </a:fld>
            <a:endParaRPr lang="sv-SE"/>
          </a:p>
        </p:txBody>
      </p:sp>
    </p:spTree>
    <p:extLst>
      <p:ext uri="{BB962C8B-B14F-4D97-AF65-F5344CB8AC3E}">
        <p14:creationId xmlns:p14="http://schemas.microsoft.com/office/powerpoint/2010/main" val="2050758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9</a:t>
            </a:fld>
            <a:endParaRPr lang="sv-SE"/>
          </a:p>
        </p:txBody>
      </p:sp>
    </p:spTree>
    <p:extLst>
      <p:ext uri="{BB962C8B-B14F-4D97-AF65-F5344CB8AC3E}">
        <p14:creationId xmlns:p14="http://schemas.microsoft.com/office/powerpoint/2010/main" val="2264602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10</a:t>
            </a:fld>
            <a:endParaRPr lang="sv-SE"/>
          </a:p>
        </p:txBody>
      </p:sp>
    </p:spTree>
    <p:extLst>
      <p:ext uri="{BB962C8B-B14F-4D97-AF65-F5344CB8AC3E}">
        <p14:creationId xmlns:p14="http://schemas.microsoft.com/office/powerpoint/2010/main" val="2202607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11</a:t>
            </a:fld>
            <a:endParaRPr lang="sv-SE"/>
          </a:p>
        </p:txBody>
      </p:sp>
    </p:spTree>
    <p:extLst>
      <p:ext uri="{BB962C8B-B14F-4D97-AF65-F5344CB8AC3E}">
        <p14:creationId xmlns:p14="http://schemas.microsoft.com/office/powerpoint/2010/main" val="2459571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12</a:t>
            </a:fld>
            <a:endParaRPr lang="sv-SE"/>
          </a:p>
        </p:txBody>
      </p:sp>
    </p:spTree>
    <p:extLst>
      <p:ext uri="{BB962C8B-B14F-4D97-AF65-F5344CB8AC3E}">
        <p14:creationId xmlns:p14="http://schemas.microsoft.com/office/powerpoint/2010/main" val="2160528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13</a:t>
            </a:fld>
            <a:endParaRPr lang="sv-SE"/>
          </a:p>
        </p:txBody>
      </p:sp>
    </p:spTree>
    <p:extLst>
      <p:ext uri="{BB962C8B-B14F-4D97-AF65-F5344CB8AC3E}">
        <p14:creationId xmlns:p14="http://schemas.microsoft.com/office/powerpoint/2010/main" val="1084369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14</a:t>
            </a:fld>
            <a:endParaRPr lang="sv-SE"/>
          </a:p>
        </p:txBody>
      </p:sp>
    </p:spTree>
    <p:extLst>
      <p:ext uri="{BB962C8B-B14F-4D97-AF65-F5344CB8AC3E}">
        <p14:creationId xmlns:p14="http://schemas.microsoft.com/office/powerpoint/2010/main" val="2599005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Transfusionsmedicin utgår. Verksamheten signalerar att nuvarande upplägg inte fungerar ytterligare fyra år.  Omfattar 4 regioner, Region Uppsala, Region </a:t>
            </a:r>
            <a:r>
              <a:rPr lang="sv-SE" sz="1200" b="0" i="0" u="none" strike="noStrike" kern="1200" baseline="0" dirty="0">
                <a:solidFill>
                  <a:schemeClr val="tx1"/>
                </a:solidFill>
                <a:latin typeface="+mn-lt"/>
                <a:ea typeface="+mn-ea"/>
                <a:cs typeface="+mn-cs"/>
              </a:rPr>
              <a:t>Västmanland, Region Dalarna och Region Gävleborg. Nya arbetssätt testas.</a:t>
            </a:r>
          </a:p>
          <a:p>
            <a:r>
              <a:rPr lang="sv-SE" sz="1200" b="0" i="0" u="none" strike="noStrike" kern="1200" baseline="0" dirty="0">
                <a:solidFill>
                  <a:schemeClr val="tx1"/>
                </a:solidFill>
                <a:latin typeface="+mn-lt"/>
                <a:ea typeface="+mn-ea"/>
                <a:cs typeface="+mn-cs"/>
              </a:rPr>
              <a:t>Uppdrag i verksamhetsplan att utreda fördjupad samverkan inom sjukvårdsregionen då fler regioner signalerar behov av se över möjligheterna till utökad samverkan. </a:t>
            </a:r>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15</a:t>
            </a:fld>
            <a:endParaRPr lang="sv-SE"/>
          </a:p>
        </p:txBody>
      </p:sp>
    </p:spTree>
    <p:extLst>
      <p:ext uri="{BB962C8B-B14F-4D97-AF65-F5344CB8AC3E}">
        <p14:creationId xmlns:p14="http://schemas.microsoft.com/office/powerpoint/2010/main" val="458601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Transfusionsmedicin utgår. Verksamheten signalerar att nuvarande upplägg inte fungerar ytterligare fyra år.  Omfattar 4 regioner, Region Uppsala, Region </a:t>
            </a:r>
            <a:r>
              <a:rPr lang="sv-SE" sz="1200" b="0" i="0" u="none" strike="noStrike" kern="1200" baseline="0" dirty="0">
                <a:solidFill>
                  <a:schemeClr val="tx1"/>
                </a:solidFill>
                <a:latin typeface="+mn-lt"/>
                <a:ea typeface="+mn-ea"/>
                <a:cs typeface="+mn-cs"/>
              </a:rPr>
              <a:t>Västmanland, Region Dalarna och Region Gävleborg. Nya arbetssätt testas.</a:t>
            </a:r>
          </a:p>
          <a:p>
            <a:r>
              <a:rPr lang="sv-SE" sz="1200" b="0" i="0" u="none" strike="noStrike" kern="1200" baseline="0" dirty="0">
                <a:solidFill>
                  <a:schemeClr val="tx1"/>
                </a:solidFill>
                <a:latin typeface="+mn-lt"/>
                <a:ea typeface="+mn-ea"/>
                <a:cs typeface="+mn-cs"/>
              </a:rPr>
              <a:t>Uppdrag i verksamhetsplan att utreda fördjupad samverkan inom sjukvårdsregionen då fler regioner signalerar behov av se över möjligheterna till utökad samverkan. </a:t>
            </a:r>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16</a:t>
            </a:fld>
            <a:endParaRPr lang="sv-SE"/>
          </a:p>
        </p:txBody>
      </p:sp>
    </p:spTree>
    <p:extLst>
      <p:ext uri="{BB962C8B-B14F-4D97-AF65-F5344CB8AC3E}">
        <p14:creationId xmlns:p14="http://schemas.microsoft.com/office/powerpoint/2010/main" val="1377927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Avtalstid tills vidare.</a:t>
            </a:r>
          </a:p>
        </p:txBody>
      </p:sp>
      <p:sp>
        <p:nvSpPr>
          <p:cNvPr id="4" name="Platshållare för bildnummer 3"/>
          <p:cNvSpPr>
            <a:spLocks noGrp="1"/>
          </p:cNvSpPr>
          <p:nvPr>
            <p:ph type="sldNum" sz="quarter" idx="5"/>
          </p:nvPr>
        </p:nvSpPr>
        <p:spPr/>
        <p:txBody>
          <a:bodyPr/>
          <a:lstStyle/>
          <a:p>
            <a:fld id="{D6EB86EE-DB84-45E8-9527-20D17868FC11}" type="slidenum">
              <a:rPr lang="sv-SE" smtClean="0"/>
              <a:t>17</a:t>
            </a:fld>
            <a:endParaRPr lang="sv-SE"/>
          </a:p>
        </p:txBody>
      </p:sp>
    </p:spTree>
    <p:extLst>
      <p:ext uri="{BB962C8B-B14F-4D97-AF65-F5344CB8AC3E}">
        <p14:creationId xmlns:p14="http://schemas.microsoft.com/office/powerpoint/2010/main" val="1312103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kern="1200" dirty="0">
                <a:solidFill>
                  <a:schemeClr val="tx1"/>
                </a:solidFill>
                <a:effectLst/>
                <a:latin typeface="+mn-lt"/>
                <a:ea typeface="+mn-ea"/>
                <a:cs typeface="+mn-cs"/>
              </a:rPr>
              <a:t>Organisationsdelar flyttat från avtal till arbetsordning</a:t>
            </a:r>
            <a:br>
              <a:rPr lang="sv-SE" sz="1200" b="0" kern="1200" dirty="0">
                <a:solidFill>
                  <a:schemeClr val="tx1"/>
                </a:solidFill>
                <a:effectLst/>
                <a:latin typeface="+mn-lt"/>
                <a:ea typeface="+mn-ea"/>
                <a:cs typeface="+mn-cs"/>
              </a:rPr>
            </a:br>
            <a:r>
              <a:rPr lang="sv-SE" sz="1200" b="0" kern="1200" dirty="0">
                <a:solidFill>
                  <a:schemeClr val="tx1"/>
                </a:solidFill>
                <a:effectLst/>
                <a:latin typeface="+mn-lt"/>
                <a:ea typeface="+mn-ea"/>
                <a:cs typeface="+mn-cs"/>
              </a:rPr>
              <a:t>Kompletterat § 7 med ”</a:t>
            </a:r>
            <a:r>
              <a:rPr lang="sv-SE" sz="1200" kern="1200" dirty="0">
                <a:solidFill>
                  <a:schemeClr val="tx1"/>
                </a:solidFill>
                <a:effectLst/>
                <a:latin typeface="+mn-lt"/>
                <a:ea typeface="+mn-ea"/>
                <a:cs typeface="+mn-cs"/>
              </a:rPr>
              <a:t>Om särskilda skäl föreligger kan nämnden sammanträda på distans.”</a:t>
            </a:r>
            <a:endParaRPr lang="sv-SE" sz="1200" b="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D6EB86EE-DB84-45E8-9527-20D17868FC11}" type="slidenum">
              <a:rPr lang="sv-SE" smtClean="0"/>
              <a:t>19</a:t>
            </a:fld>
            <a:endParaRPr lang="sv-SE"/>
          </a:p>
        </p:txBody>
      </p:sp>
    </p:spTree>
    <p:extLst>
      <p:ext uri="{BB962C8B-B14F-4D97-AF65-F5344CB8AC3E}">
        <p14:creationId xmlns:p14="http://schemas.microsoft.com/office/powerpoint/2010/main" val="1498522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LcPeriod"/>
              <a:tabLst/>
              <a:defRPr/>
            </a:pPr>
            <a:r>
              <a:rPr lang="sv-SE" sz="1200" b="0" kern="1200" dirty="0">
                <a:solidFill>
                  <a:schemeClr val="tx1"/>
                </a:solidFill>
                <a:effectLst/>
                <a:latin typeface="+mn-lt"/>
                <a:ea typeface="+mn-ea"/>
                <a:cs typeface="+mn-cs"/>
              </a:rPr>
              <a:t>Jobbas på ekonomimodellen. </a:t>
            </a:r>
            <a:r>
              <a:rPr lang="sv-SE" dirty="0"/>
              <a:t>Avtal om vård vid universitetssjukhus. KPP inte tillgängligt förrän i höst. Mia och Nicholas presenterar strax.</a:t>
            </a:r>
            <a:endParaRPr lang="sv-SE" sz="1200" b="0" kern="1200" dirty="0">
              <a:solidFill>
                <a:schemeClr val="tx1"/>
              </a:solidFill>
              <a:effectLst/>
              <a:latin typeface="+mn-lt"/>
              <a:ea typeface="+mn-ea"/>
              <a:cs typeface="+mn-cs"/>
            </a:endParaRPr>
          </a:p>
          <a:p>
            <a:pPr marL="228600" indent="-228600">
              <a:buAutoNum type="alphaLcPeriod"/>
            </a:pPr>
            <a:r>
              <a:rPr lang="sv-SE" sz="1200" b="0" kern="1200" dirty="0">
                <a:solidFill>
                  <a:schemeClr val="tx1"/>
                </a:solidFill>
                <a:effectLst/>
                <a:latin typeface="+mn-lt"/>
                <a:ea typeface="+mn-ea"/>
                <a:cs typeface="+mn-cs"/>
              </a:rPr>
              <a:t>Regelverket välkänt</a:t>
            </a:r>
          </a:p>
          <a:p>
            <a:r>
              <a:rPr lang="sv-SE" sz="1200" b="0" kern="1200" dirty="0">
                <a:solidFill>
                  <a:schemeClr val="tx1"/>
                </a:solidFill>
                <a:effectLst/>
                <a:latin typeface="+mn-lt"/>
                <a:ea typeface="+mn-ea"/>
                <a:cs typeface="+mn-cs"/>
              </a:rPr>
              <a:t>c. Uppdrag att utreda fördjupad samverka inom transfusionsmedicin i verksamhetsplan 2021-2024</a:t>
            </a:r>
            <a:br>
              <a:rPr lang="sv-SE" sz="1200" b="0" kern="1200" dirty="0">
                <a:solidFill>
                  <a:schemeClr val="tx1"/>
                </a:solidFill>
                <a:effectLst/>
                <a:latin typeface="+mn-lt"/>
                <a:ea typeface="+mn-ea"/>
                <a:cs typeface="+mn-cs"/>
              </a:rPr>
            </a:br>
            <a:r>
              <a:rPr lang="sv-SE" sz="1200" b="0" kern="1200" dirty="0">
                <a:solidFill>
                  <a:schemeClr val="tx1"/>
                </a:solidFill>
                <a:effectLst/>
                <a:latin typeface="+mn-lt"/>
                <a:ea typeface="+mn-ea"/>
                <a:cs typeface="+mn-cs"/>
              </a:rPr>
              <a:t>Verksamheten signalerar att nuvarande upplägg inte möjligt ytterligare fyra år. Nya arbetssätt testas. Signaleras att fler regioner vill utreda möjligheterna till ökad samverkan.</a:t>
            </a:r>
          </a:p>
        </p:txBody>
      </p:sp>
      <p:sp>
        <p:nvSpPr>
          <p:cNvPr id="4" name="Platshållare för bildnummer 3"/>
          <p:cNvSpPr>
            <a:spLocks noGrp="1"/>
          </p:cNvSpPr>
          <p:nvPr>
            <p:ph type="sldNum" sz="quarter" idx="5"/>
          </p:nvPr>
        </p:nvSpPr>
        <p:spPr/>
        <p:txBody>
          <a:bodyPr/>
          <a:lstStyle/>
          <a:p>
            <a:fld id="{D6EB86EE-DB84-45E8-9527-20D17868FC11}" type="slidenum">
              <a:rPr lang="sv-SE" smtClean="0"/>
              <a:t>20</a:t>
            </a:fld>
            <a:endParaRPr lang="sv-SE"/>
          </a:p>
        </p:txBody>
      </p:sp>
    </p:spTree>
    <p:extLst>
      <p:ext uri="{BB962C8B-B14F-4D97-AF65-F5344CB8AC3E}">
        <p14:creationId xmlns:p14="http://schemas.microsoft.com/office/powerpoint/2010/main" val="4271148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6EB86EE-DB84-45E8-9527-20D17868FC11}" type="slidenum">
              <a:rPr lang="sv-SE" smtClean="0"/>
              <a:t>21</a:t>
            </a:fld>
            <a:endParaRPr lang="sv-SE"/>
          </a:p>
        </p:txBody>
      </p:sp>
    </p:spTree>
    <p:extLst>
      <p:ext uri="{BB962C8B-B14F-4D97-AF65-F5344CB8AC3E}">
        <p14:creationId xmlns:p14="http://schemas.microsoft.com/office/powerpoint/2010/main" val="1225022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Ärende som kommer läggas in i Avtal om sjukvårdsregional samverkan.</a:t>
            </a:r>
          </a:p>
        </p:txBody>
      </p:sp>
      <p:sp>
        <p:nvSpPr>
          <p:cNvPr id="4" name="Platshållare för bildnummer 3"/>
          <p:cNvSpPr>
            <a:spLocks noGrp="1"/>
          </p:cNvSpPr>
          <p:nvPr>
            <p:ph type="sldNum" sz="quarter" idx="5"/>
          </p:nvPr>
        </p:nvSpPr>
        <p:spPr/>
        <p:txBody>
          <a:bodyPr/>
          <a:lstStyle/>
          <a:p>
            <a:fld id="{D6EB86EE-DB84-45E8-9527-20D17868FC11}" type="slidenum">
              <a:rPr lang="sv-SE" smtClean="0"/>
              <a:t>22</a:t>
            </a:fld>
            <a:endParaRPr lang="sv-SE"/>
          </a:p>
        </p:txBody>
      </p:sp>
    </p:spTree>
    <p:extLst>
      <p:ext uri="{BB962C8B-B14F-4D97-AF65-F5344CB8AC3E}">
        <p14:creationId xmlns:p14="http://schemas.microsoft.com/office/powerpoint/2010/main" val="11381303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05579D-7FF3-4715-9261-AEB2D517FC3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560A01-0009-49B6-91BC-9C199874D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BA363BDA-7F42-44B6-A209-100222E563C6}"/>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5" name="Platshållare för sidfot 4">
            <a:extLst>
              <a:ext uri="{FF2B5EF4-FFF2-40B4-BE49-F238E27FC236}">
                <a16:creationId xmlns:a16="http://schemas.microsoft.com/office/drawing/2014/main" id="{28E2DC1E-23DB-4358-9EE8-D891EEFA41C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50CC9BA-8C93-48B7-8D47-8C4813EC28BE}"/>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7" name="Bildobjekt 6">
            <a:extLst>
              <a:ext uri="{FF2B5EF4-FFF2-40B4-BE49-F238E27FC236}">
                <a16:creationId xmlns:a16="http://schemas.microsoft.com/office/drawing/2014/main" id="{27D0A51F-E241-439A-98F0-FCEAB33223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844578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82E1BA-8957-4C5B-B419-5ADB6CF2CBF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847540E-57BE-4F04-BA6B-E2536A72594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0CDA2AC-A24E-45EB-B6E2-A36415C299A6}"/>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5" name="Platshållare för sidfot 4">
            <a:extLst>
              <a:ext uri="{FF2B5EF4-FFF2-40B4-BE49-F238E27FC236}">
                <a16:creationId xmlns:a16="http://schemas.microsoft.com/office/drawing/2014/main" id="{22292506-78D4-452F-8280-A3571859C73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73FD331-7462-4E55-9AE0-0C377772C639}"/>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7" name="Bildobjekt 6">
            <a:extLst>
              <a:ext uri="{FF2B5EF4-FFF2-40B4-BE49-F238E27FC236}">
                <a16:creationId xmlns:a16="http://schemas.microsoft.com/office/drawing/2014/main" id="{C5F9E97A-61FB-4401-90F6-D5DC62509E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341426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297D48-2F15-48B7-85ED-A28E1D79D27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F5F96605-583E-4B38-9FC7-144B7102DB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A5D78962-7DB0-4485-AF5E-80DA9CF1ABAC}"/>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5" name="Platshållare för sidfot 4">
            <a:extLst>
              <a:ext uri="{FF2B5EF4-FFF2-40B4-BE49-F238E27FC236}">
                <a16:creationId xmlns:a16="http://schemas.microsoft.com/office/drawing/2014/main" id="{5B9004DF-8CE2-4236-BF68-A66449E7E02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EC48BE8-19AA-462E-A8D9-14DF19B5D71D}"/>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7" name="Bildobjekt 6">
            <a:extLst>
              <a:ext uri="{FF2B5EF4-FFF2-40B4-BE49-F238E27FC236}">
                <a16:creationId xmlns:a16="http://schemas.microsoft.com/office/drawing/2014/main" id="{EA50E847-CD90-435A-8EB1-0E28409536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1220601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645AE3-378F-43A7-B33D-167C3C044F3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3364EB4-88EE-441D-9DD3-528BCBFE57FE}"/>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B8AF517-DDAF-4C64-AD44-8D5FEA4F735C}"/>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D9B5200-9BDE-4EBB-9502-CA158E03B3A1}"/>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6" name="Platshållare för sidfot 5">
            <a:extLst>
              <a:ext uri="{FF2B5EF4-FFF2-40B4-BE49-F238E27FC236}">
                <a16:creationId xmlns:a16="http://schemas.microsoft.com/office/drawing/2014/main" id="{CC14B6FE-EF37-418F-9BB1-7190AF0EEB2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135125C-CD5E-4593-8A26-14CF2E7F857C}"/>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8" name="Bildobjekt 7">
            <a:extLst>
              <a:ext uri="{FF2B5EF4-FFF2-40B4-BE49-F238E27FC236}">
                <a16:creationId xmlns:a16="http://schemas.microsoft.com/office/drawing/2014/main" id="{3C13C741-8CF1-45B0-A30B-241D7CD548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101786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797DE8-11F7-461A-AAE4-7F146AF8402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A459796-A836-4C21-8A9D-E87EB6F30E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37CD72C8-8AC1-4833-831B-1EECFD0F07F8}"/>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AE56972-DCC2-40B5-8700-8E78BFDED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D3101499-85FD-4F04-8F82-9CED3C267B9B}"/>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0FEE0CE-170D-45C6-B244-E4556C8CA451}"/>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8" name="Platshållare för sidfot 7">
            <a:extLst>
              <a:ext uri="{FF2B5EF4-FFF2-40B4-BE49-F238E27FC236}">
                <a16:creationId xmlns:a16="http://schemas.microsoft.com/office/drawing/2014/main" id="{619BA65B-4506-42AD-B752-DD1AC631CCD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2431ABB-0B68-4B5F-8B9C-1B43BAE90AFA}"/>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10" name="Bildobjekt 9">
            <a:extLst>
              <a:ext uri="{FF2B5EF4-FFF2-40B4-BE49-F238E27FC236}">
                <a16:creationId xmlns:a16="http://schemas.microsoft.com/office/drawing/2014/main" id="{98C224F6-A0C3-43A9-87B3-AE4977406D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4269119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5C34FC-6170-4B01-A7C1-3C7E5016118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260CB3C-B42C-4AAA-9B80-4D06E1ABEF71}"/>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4" name="Platshållare för sidfot 3">
            <a:extLst>
              <a:ext uri="{FF2B5EF4-FFF2-40B4-BE49-F238E27FC236}">
                <a16:creationId xmlns:a16="http://schemas.microsoft.com/office/drawing/2014/main" id="{DA34F79B-CC9D-4EDA-AED5-992BD04D67C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3220419-4360-493E-92A0-B9FDBA4FF7A9}"/>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6" name="Bildobjekt 5">
            <a:extLst>
              <a:ext uri="{FF2B5EF4-FFF2-40B4-BE49-F238E27FC236}">
                <a16:creationId xmlns:a16="http://schemas.microsoft.com/office/drawing/2014/main" id="{E92B1F0E-94B9-4BF4-80D7-42E1E94394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3387809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8100A0A-B6FC-4FB7-9F04-9E7134DF748C}"/>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3" name="Platshållare för sidfot 2">
            <a:extLst>
              <a:ext uri="{FF2B5EF4-FFF2-40B4-BE49-F238E27FC236}">
                <a16:creationId xmlns:a16="http://schemas.microsoft.com/office/drawing/2014/main" id="{29BAB1B5-5346-4B67-B9B2-D60A1232138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11C104D-CEBF-42E0-B008-0501A9ED64E0}"/>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5" name="Bildobjekt 4">
            <a:extLst>
              <a:ext uri="{FF2B5EF4-FFF2-40B4-BE49-F238E27FC236}">
                <a16:creationId xmlns:a16="http://schemas.microsoft.com/office/drawing/2014/main" id="{A254ED93-878E-4F4F-83CE-8FF7EAAF24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330803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3DCFC9-71D6-4928-AA0C-2AEF5BD7DBA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A2C1CD3-B44F-4FB9-8E36-61D1DB59AF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193E340-636E-422C-A884-AEAC2E929B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BDB75C17-C75F-4D59-B095-D27DE19BD0BB}"/>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6" name="Platshållare för sidfot 5">
            <a:extLst>
              <a:ext uri="{FF2B5EF4-FFF2-40B4-BE49-F238E27FC236}">
                <a16:creationId xmlns:a16="http://schemas.microsoft.com/office/drawing/2014/main" id="{F696EB4C-BE6C-465C-8D4F-D7C244F23E9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2B631F2-E6E2-4178-A2CE-9B2A45F42728}"/>
              </a:ext>
            </a:extLst>
          </p:cNvPr>
          <p:cNvSpPr>
            <a:spLocks noGrp="1"/>
          </p:cNvSpPr>
          <p:nvPr>
            <p:ph type="sldNum" sz="quarter" idx="12"/>
          </p:nvPr>
        </p:nvSpPr>
        <p:spPr/>
        <p:txBody>
          <a:bodyPr/>
          <a:lstStyle/>
          <a:p>
            <a:fld id="{246D9630-D542-4F69-BB81-17ECB1B21B77}" type="slidenum">
              <a:rPr lang="sv-SE" smtClean="0"/>
              <a:t>‹#›</a:t>
            </a:fld>
            <a:endParaRPr lang="sv-SE"/>
          </a:p>
        </p:txBody>
      </p:sp>
      <p:pic>
        <p:nvPicPr>
          <p:cNvPr id="8" name="Bildobjekt 7">
            <a:extLst>
              <a:ext uri="{FF2B5EF4-FFF2-40B4-BE49-F238E27FC236}">
                <a16:creationId xmlns:a16="http://schemas.microsoft.com/office/drawing/2014/main" id="{DC084023-688D-43A0-AF94-0B9C6F30CC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930774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915D4E-9243-48D3-BE43-825A10D6BC7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BF4F788-11F9-41F1-957C-A2EE0589C3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464FFCC-344B-48DD-B9D9-CF16A0DA8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CEE44E67-0E02-41A9-83B1-6E2274085A70}"/>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6" name="Platshållare för sidfot 5">
            <a:extLst>
              <a:ext uri="{FF2B5EF4-FFF2-40B4-BE49-F238E27FC236}">
                <a16:creationId xmlns:a16="http://schemas.microsoft.com/office/drawing/2014/main" id="{ADE5BF61-D05F-4B60-AF2F-5432E0182B9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B99897F-3807-4E40-AB6D-6C9691A36BD0}"/>
              </a:ext>
            </a:extLst>
          </p:cNvPr>
          <p:cNvSpPr>
            <a:spLocks noGrp="1"/>
          </p:cNvSpPr>
          <p:nvPr>
            <p:ph type="sldNum" sz="quarter" idx="12"/>
          </p:nvPr>
        </p:nvSpPr>
        <p:spPr/>
        <p:txBody>
          <a:bodyPr/>
          <a:lstStyle/>
          <a:p>
            <a:fld id="{246D9630-D542-4F69-BB81-17ECB1B21B77}" type="slidenum">
              <a:rPr lang="sv-SE" smtClean="0"/>
              <a:t>‹#›</a:t>
            </a:fld>
            <a:endParaRPr lang="sv-SE"/>
          </a:p>
        </p:txBody>
      </p:sp>
    </p:spTree>
    <p:extLst>
      <p:ext uri="{BB962C8B-B14F-4D97-AF65-F5344CB8AC3E}">
        <p14:creationId xmlns:p14="http://schemas.microsoft.com/office/powerpoint/2010/main" val="2515278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759CEC-A267-4743-A748-85CC4520A73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D4CD1A8-619D-4B02-9F21-96C473793742}"/>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D769DFC-75E5-41A0-85F1-65A75C4262BB}"/>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5" name="Platshållare för sidfot 4">
            <a:extLst>
              <a:ext uri="{FF2B5EF4-FFF2-40B4-BE49-F238E27FC236}">
                <a16:creationId xmlns:a16="http://schemas.microsoft.com/office/drawing/2014/main" id="{FE61B5DE-5890-4F2B-A305-464A64C0F58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3040BA4-1C2B-4882-9182-BD09149E2BD2}"/>
              </a:ext>
            </a:extLst>
          </p:cNvPr>
          <p:cNvSpPr>
            <a:spLocks noGrp="1"/>
          </p:cNvSpPr>
          <p:nvPr>
            <p:ph type="sldNum" sz="quarter" idx="12"/>
          </p:nvPr>
        </p:nvSpPr>
        <p:spPr/>
        <p:txBody>
          <a:bodyPr/>
          <a:lstStyle/>
          <a:p>
            <a:fld id="{246D9630-D542-4F69-BB81-17ECB1B21B77}" type="slidenum">
              <a:rPr lang="sv-SE" smtClean="0"/>
              <a:t>‹#›</a:t>
            </a:fld>
            <a:endParaRPr lang="sv-SE"/>
          </a:p>
        </p:txBody>
      </p:sp>
    </p:spTree>
    <p:extLst>
      <p:ext uri="{BB962C8B-B14F-4D97-AF65-F5344CB8AC3E}">
        <p14:creationId xmlns:p14="http://schemas.microsoft.com/office/powerpoint/2010/main" val="2097548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5F8D2D73-93AB-42F3-BBF1-DD84BD56DC4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877A8E3-9A60-4BBB-8FBD-CBE1B0BAC582}"/>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D9B8E50-5007-47E0-B178-361D497050A1}"/>
              </a:ext>
            </a:extLst>
          </p:cNvPr>
          <p:cNvSpPr>
            <a:spLocks noGrp="1"/>
          </p:cNvSpPr>
          <p:nvPr>
            <p:ph type="dt" sz="half" idx="10"/>
          </p:nvPr>
        </p:nvSpPr>
        <p:spPr/>
        <p:txBody>
          <a:bodyPr/>
          <a:lstStyle/>
          <a:p>
            <a:fld id="{413681A1-89DF-4432-8C8E-28FED4BD63DC}" type="datetimeFigureOut">
              <a:rPr lang="sv-SE" smtClean="0"/>
              <a:t>2020-06-03</a:t>
            </a:fld>
            <a:endParaRPr lang="sv-SE"/>
          </a:p>
        </p:txBody>
      </p:sp>
      <p:sp>
        <p:nvSpPr>
          <p:cNvPr id="5" name="Platshållare för sidfot 4">
            <a:extLst>
              <a:ext uri="{FF2B5EF4-FFF2-40B4-BE49-F238E27FC236}">
                <a16:creationId xmlns:a16="http://schemas.microsoft.com/office/drawing/2014/main" id="{081E87D6-DC04-4A1E-9A94-9F704B70748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10D62EA-E51E-47D2-9BE9-6543DFF47B0C}"/>
              </a:ext>
            </a:extLst>
          </p:cNvPr>
          <p:cNvSpPr>
            <a:spLocks noGrp="1"/>
          </p:cNvSpPr>
          <p:nvPr>
            <p:ph type="sldNum" sz="quarter" idx="12"/>
          </p:nvPr>
        </p:nvSpPr>
        <p:spPr/>
        <p:txBody>
          <a:bodyPr/>
          <a:lstStyle/>
          <a:p>
            <a:fld id="{246D9630-D542-4F69-BB81-17ECB1B21B77}" type="slidenum">
              <a:rPr lang="sv-SE" smtClean="0"/>
              <a:t>‹#›</a:t>
            </a:fld>
            <a:endParaRPr lang="sv-SE"/>
          </a:p>
        </p:txBody>
      </p:sp>
    </p:spTree>
    <p:extLst>
      <p:ext uri="{BB962C8B-B14F-4D97-AF65-F5344CB8AC3E}">
        <p14:creationId xmlns:p14="http://schemas.microsoft.com/office/powerpoint/2010/main" val="3653137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8870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9E806E-ECDF-3844-B791-E7B1BD82CA2D}"/>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062D111-7079-944C-8ACF-5B4BF452DD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9297706-B7D5-264F-8E08-652943D692E2}"/>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5" name="Platshållare för sidfot 4">
            <a:extLst>
              <a:ext uri="{FF2B5EF4-FFF2-40B4-BE49-F238E27FC236}">
                <a16:creationId xmlns:a16="http://schemas.microsoft.com/office/drawing/2014/main" id="{6D977C2C-5775-414E-B077-8DC80BDD0C1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4209798-DC02-9749-826A-9FBBD059D1AE}"/>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648187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EC4D16-8305-9C47-8D5A-160C0E95E6B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8833454-A6DA-A04D-89E6-23632B54961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EF6645F-F05A-D34F-867C-AE0E1F951FCC}"/>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5" name="Platshållare för sidfot 4">
            <a:extLst>
              <a:ext uri="{FF2B5EF4-FFF2-40B4-BE49-F238E27FC236}">
                <a16:creationId xmlns:a16="http://schemas.microsoft.com/office/drawing/2014/main" id="{5AC6750D-864D-F447-910D-39D4122730F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16D38EC-0663-B24B-8093-C058A80FFE74}"/>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566779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31A203-4159-C74F-8A2A-755CC955256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FEB3CB0-B9EA-864B-A136-D46428F68C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7C26A90-7162-954A-95A9-E8DC61410818}"/>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5" name="Platshållare för sidfot 4">
            <a:extLst>
              <a:ext uri="{FF2B5EF4-FFF2-40B4-BE49-F238E27FC236}">
                <a16:creationId xmlns:a16="http://schemas.microsoft.com/office/drawing/2014/main" id="{00BC5343-D56E-5044-8EFF-A174402F7F5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AB292F-C443-A048-8FAB-6854E64C7025}"/>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38523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44DA03-4407-0B48-8F79-EB8F2C22902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48A325C-39F8-E146-8A48-F342FB7CFBA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3081617-0AEC-5140-BB0C-091F24609D3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259A82-6A1B-B947-AD1B-1FF85948590B}"/>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6" name="Platshållare för sidfot 5">
            <a:extLst>
              <a:ext uri="{FF2B5EF4-FFF2-40B4-BE49-F238E27FC236}">
                <a16:creationId xmlns:a16="http://schemas.microsoft.com/office/drawing/2014/main" id="{3FE26DC7-DE77-654F-8142-E3720EB5FEF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F8DFF78-13A2-914F-A98A-03B5AAA846D0}"/>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95334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63C324-7447-A84D-B454-8794934DDCAD}"/>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B4C2CA-693E-A746-B43A-0276F9D1D2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59E6C21-D2A9-3F4A-8E48-39D25B3F7EA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DEE8C14-8936-E74A-86D1-E4F892ECAB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7332E04-7DF0-614F-8790-C3491B74B33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6B7D520-AA1F-5046-A9F9-AB310C770778}"/>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8" name="Platshållare för sidfot 7">
            <a:extLst>
              <a:ext uri="{FF2B5EF4-FFF2-40B4-BE49-F238E27FC236}">
                <a16:creationId xmlns:a16="http://schemas.microsoft.com/office/drawing/2014/main" id="{099643B8-8B62-6C47-8DE8-9833EA3027E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BE53A7C-D78B-2D41-913A-01D09C8E7918}"/>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918774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021B88-64E9-0F4A-B92F-C5FAE69E182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6FBCB67-64C8-D34A-95DE-E295B36E24A9}"/>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4" name="Platshållare för sidfot 3">
            <a:extLst>
              <a:ext uri="{FF2B5EF4-FFF2-40B4-BE49-F238E27FC236}">
                <a16:creationId xmlns:a16="http://schemas.microsoft.com/office/drawing/2014/main" id="{929CEC47-8706-ED4B-9CFE-539AC5C69BED}"/>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A876BD3-F17F-D84E-9E26-506D239473B8}"/>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630613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F7E2123-8EA6-4B42-9309-CF47B17D5118}"/>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3" name="Platshållare för sidfot 2">
            <a:extLst>
              <a:ext uri="{FF2B5EF4-FFF2-40B4-BE49-F238E27FC236}">
                <a16:creationId xmlns:a16="http://schemas.microsoft.com/office/drawing/2014/main" id="{B04C2003-9387-BE4D-8474-5E2B0ECCF23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9C9F62A-3188-2F4C-87EB-2C69795B73F4}"/>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539444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D3F26C-2DCB-0240-A0CB-28B18AFB77C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D3F9E87-FCFA-C14A-A77F-C8BC2DDFF8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A377097-8661-9049-9165-A8075E6C0B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50506BA-D4C4-B546-87D4-15C62C096553}"/>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6" name="Platshållare för sidfot 5">
            <a:extLst>
              <a:ext uri="{FF2B5EF4-FFF2-40B4-BE49-F238E27FC236}">
                <a16:creationId xmlns:a16="http://schemas.microsoft.com/office/drawing/2014/main" id="{DAD014FB-AFAA-0C4F-9742-8C7FE44F6E4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3D799FC-D2B5-644E-A3A8-E5F2D08421E4}"/>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991318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166082-F53B-464B-8113-7C8F3D04C59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289C7211-9B9F-0D49-A04E-909A175E92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A494CB87-8846-6F46-A664-695D2CE572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5AEC49A-03E5-DF47-B445-0FE4864C7584}"/>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6" name="Platshållare för sidfot 5">
            <a:extLst>
              <a:ext uri="{FF2B5EF4-FFF2-40B4-BE49-F238E27FC236}">
                <a16:creationId xmlns:a16="http://schemas.microsoft.com/office/drawing/2014/main" id="{D396F029-316B-3849-96AB-DB3D3AC65B9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85A83B2-9325-7C48-B399-6ED3025DEF52}"/>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432897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B88723-499F-5443-9A69-FDB9158E18D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3EF8E3-6F55-7F46-B6F5-A8CC1E3C0C8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746626-32BE-B241-AF6F-0239ABE68A01}"/>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5" name="Platshållare för sidfot 4">
            <a:extLst>
              <a:ext uri="{FF2B5EF4-FFF2-40B4-BE49-F238E27FC236}">
                <a16:creationId xmlns:a16="http://schemas.microsoft.com/office/drawing/2014/main" id="{225E76BB-D246-4142-B1C5-1DE0B361291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85C2297-53D6-784A-8E7C-10B346EA1E0F}"/>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204775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3BA8B8B-9FBA-3045-9FCC-1341CC7369A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2B36C3D-F170-774E-85F4-359854F2E02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643DB9-81F4-7E46-88B6-8BCED040D045}"/>
              </a:ext>
            </a:extLst>
          </p:cNvPr>
          <p:cNvSpPr>
            <a:spLocks noGrp="1"/>
          </p:cNvSpPr>
          <p:nvPr>
            <p:ph type="dt" sz="half" idx="10"/>
          </p:nvPr>
        </p:nvSpPr>
        <p:spPr/>
        <p:txBody>
          <a:bodyPr/>
          <a:lstStyle/>
          <a:p>
            <a:fld id="{86C81BDC-8216-3C4F-8E99-19DCC8FF5470}" type="datetimeFigureOut">
              <a:rPr lang="sv-SE" smtClean="0"/>
              <a:t>2020-06-03</a:t>
            </a:fld>
            <a:endParaRPr lang="sv-SE"/>
          </a:p>
        </p:txBody>
      </p:sp>
      <p:sp>
        <p:nvSpPr>
          <p:cNvPr id="5" name="Platshållare för sidfot 4">
            <a:extLst>
              <a:ext uri="{FF2B5EF4-FFF2-40B4-BE49-F238E27FC236}">
                <a16:creationId xmlns:a16="http://schemas.microsoft.com/office/drawing/2014/main" id="{55811851-16C3-2448-ACDE-F25ECA7957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E095A24-9A30-A243-8D97-74E9EB400AEE}"/>
              </a:ext>
            </a:extLst>
          </p:cNvPr>
          <p:cNvSpPr>
            <a:spLocks noGrp="1"/>
          </p:cNvSpPr>
          <p:nvPr>
            <p:ph type="sldNum" sz="quarter" idx="12"/>
          </p:nvPr>
        </p:nvSpPr>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521332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D2E66C0-0ED7-4802-9AF3-2CA1CE8B1E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B28D944-7538-40D7-BB95-E6689FB4FB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BC186EE-1238-4825-8404-A3EC09BB5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3681A1-89DF-4432-8C8E-28FED4BD63DC}" type="datetimeFigureOut">
              <a:rPr lang="sv-SE" smtClean="0"/>
              <a:t>2020-06-03</a:t>
            </a:fld>
            <a:endParaRPr lang="sv-SE"/>
          </a:p>
        </p:txBody>
      </p:sp>
      <p:sp>
        <p:nvSpPr>
          <p:cNvPr id="5" name="Platshållare för sidfot 4">
            <a:extLst>
              <a:ext uri="{FF2B5EF4-FFF2-40B4-BE49-F238E27FC236}">
                <a16:creationId xmlns:a16="http://schemas.microsoft.com/office/drawing/2014/main" id="{69347DB5-84D6-47C2-99B5-4C25190303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C1D0F689-456C-482A-9FCF-0E3F49377B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6D9630-D542-4F69-BB81-17ECB1B21B77}" type="slidenum">
              <a:rPr lang="sv-SE" smtClean="0"/>
              <a:t>‹#›</a:t>
            </a:fld>
            <a:endParaRPr lang="sv-SE"/>
          </a:p>
        </p:txBody>
      </p:sp>
      <p:pic>
        <p:nvPicPr>
          <p:cNvPr id="7" name="Bildobjekt 6">
            <a:extLst>
              <a:ext uri="{FF2B5EF4-FFF2-40B4-BE49-F238E27FC236}">
                <a16:creationId xmlns:a16="http://schemas.microsoft.com/office/drawing/2014/main" id="{55594059-B752-492F-BB68-9A0A640A609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13256" y="6397148"/>
            <a:ext cx="2160000" cy="286767"/>
          </a:xfrm>
          <a:prstGeom prst="rect">
            <a:avLst/>
          </a:prstGeom>
        </p:spPr>
      </p:pic>
    </p:spTree>
    <p:extLst>
      <p:ext uri="{BB962C8B-B14F-4D97-AF65-F5344CB8AC3E}">
        <p14:creationId xmlns:p14="http://schemas.microsoft.com/office/powerpoint/2010/main" val="2897536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82B858D-7E60-BB41-927D-8713825AC8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9637D9E-F28D-CF48-ABC6-700A1F9D01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DC9949-5E39-3B44-AC52-9266298F4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81BDC-8216-3C4F-8E99-19DCC8FF5470}" type="datetimeFigureOut">
              <a:rPr lang="sv-SE" smtClean="0"/>
              <a:t>2020-06-03</a:t>
            </a:fld>
            <a:endParaRPr lang="sv-SE"/>
          </a:p>
        </p:txBody>
      </p:sp>
      <p:sp>
        <p:nvSpPr>
          <p:cNvPr id="5" name="Platshållare för sidfot 4">
            <a:extLst>
              <a:ext uri="{FF2B5EF4-FFF2-40B4-BE49-F238E27FC236}">
                <a16:creationId xmlns:a16="http://schemas.microsoft.com/office/drawing/2014/main" id="{687A4E90-A028-4044-A618-7F7D86AD8E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0751036E-D1BB-C540-BAC0-E0727ED674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01B7E-E37B-4A47-93B5-C73BC5E7178A}" type="slidenum">
              <a:rPr lang="sv-SE" smtClean="0"/>
              <a:t>‹#›</a:t>
            </a:fld>
            <a:endParaRPr lang="sv-SE"/>
          </a:p>
        </p:txBody>
      </p:sp>
    </p:spTree>
    <p:extLst>
      <p:ext uri="{BB962C8B-B14F-4D97-AF65-F5344CB8AC3E}">
        <p14:creationId xmlns:p14="http://schemas.microsoft.com/office/powerpoint/2010/main" val="19210631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ubrik 1"/>
          <p:cNvSpPr>
            <a:spLocks noGrp="1"/>
          </p:cNvSpPr>
          <p:nvPr>
            <p:ph type="ctrTitle" idx="4294967295"/>
          </p:nvPr>
        </p:nvSpPr>
        <p:spPr>
          <a:xfrm>
            <a:off x="3752603" y="2957260"/>
            <a:ext cx="8225032" cy="1800200"/>
          </a:xfrm>
          <a:noFill/>
          <a:ln>
            <a:noFill/>
          </a:ln>
        </p:spPr>
        <p:txBody>
          <a:bodyPr>
            <a:noAutofit/>
          </a:bodyPr>
          <a:lstStyle/>
          <a:p>
            <a:r>
              <a:rPr lang="sv-SE" altLang="sv-SE" sz="3200" b="1" dirty="0">
                <a:solidFill>
                  <a:schemeClr val="accent1">
                    <a:lumMod val="75000"/>
                  </a:schemeClr>
                </a:solidFill>
                <a:latin typeface="Arial" panose="020B0604020202020204" pitchFamily="34" charset="0"/>
                <a:cs typeface="Arial" panose="020B0604020202020204" pitchFamily="34" charset="0"/>
              </a:rPr>
              <a:t>Avtal om sjukvårdsregional samverkan</a:t>
            </a:r>
            <a:br>
              <a:rPr lang="sv-SE" altLang="sv-SE" sz="3200" b="1" dirty="0">
                <a:solidFill>
                  <a:schemeClr val="accent1">
                    <a:lumMod val="75000"/>
                  </a:schemeClr>
                </a:solidFill>
                <a:latin typeface="Arial" panose="020B0604020202020204" pitchFamily="34" charset="0"/>
                <a:cs typeface="Arial" panose="020B0604020202020204" pitchFamily="34" charset="0"/>
              </a:rPr>
            </a:br>
            <a:endParaRPr lang="sv-SE" altLang="sv-SE" sz="3200" b="1" dirty="0">
              <a:solidFill>
                <a:schemeClr val="accent1">
                  <a:lumMod val="75000"/>
                </a:schemeClr>
              </a:solidFill>
              <a:latin typeface="Arial" panose="020B0604020202020204" pitchFamily="34" charset="0"/>
              <a:cs typeface="Arial" panose="020B0604020202020204" pitchFamily="34" charset="0"/>
            </a:endParaRPr>
          </a:p>
        </p:txBody>
      </p:sp>
      <p:pic>
        <p:nvPicPr>
          <p:cNvPr id="13" name="Bildobjekt 12">
            <a:extLst>
              <a:ext uri="{FF2B5EF4-FFF2-40B4-BE49-F238E27FC236}">
                <a16:creationId xmlns:a16="http://schemas.microsoft.com/office/drawing/2014/main" id="{7585E991-10CD-442B-8737-AD596F3E6A01}"/>
              </a:ext>
            </a:extLst>
          </p:cNvPr>
          <p:cNvPicPr>
            <a:picLocks noChangeAspect="1"/>
          </p:cNvPicPr>
          <p:nvPr/>
        </p:nvPicPr>
        <p:blipFill>
          <a:blip r:embed="rId3"/>
          <a:stretch>
            <a:fillRect/>
          </a:stretch>
        </p:blipFill>
        <p:spPr>
          <a:xfrm>
            <a:off x="1081312" y="1141147"/>
            <a:ext cx="1766357" cy="4575706"/>
          </a:xfrm>
          <a:prstGeom prst="rect">
            <a:avLst/>
          </a:prstGeom>
        </p:spPr>
      </p:pic>
      <p:pic>
        <p:nvPicPr>
          <p:cNvPr id="14" name="Bildobjekt 13">
            <a:extLst>
              <a:ext uri="{FF2B5EF4-FFF2-40B4-BE49-F238E27FC236}">
                <a16:creationId xmlns:a16="http://schemas.microsoft.com/office/drawing/2014/main" id="{C6B656A0-F3CF-44B3-B658-7E564D7FE7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04664"/>
            <a:ext cx="2812510" cy="373385"/>
          </a:xfrm>
          <a:prstGeom prst="rect">
            <a:avLst/>
          </a:prstGeom>
        </p:spPr>
      </p:pic>
      <p:pic>
        <p:nvPicPr>
          <p:cNvPr id="3" name="Bildobjekt 2">
            <a:extLst>
              <a:ext uri="{FF2B5EF4-FFF2-40B4-BE49-F238E27FC236}">
                <a16:creationId xmlns:a16="http://schemas.microsoft.com/office/drawing/2014/main" id="{1BBFD8F7-41B2-4A7C-958D-3CFBB93A48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28545"/>
            <a:ext cx="12192000" cy="1577645"/>
          </a:xfrm>
          <a:prstGeom prst="rect">
            <a:avLst/>
          </a:prstGeom>
        </p:spPr>
      </p:pic>
    </p:spTree>
    <p:extLst>
      <p:ext uri="{BB962C8B-B14F-4D97-AF65-F5344CB8AC3E}">
        <p14:creationId xmlns:p14="http://schemas.microsoft.com/office/powerpoint/2010/main" val="294448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lstStyle/>
          <a:p>
            <a:r>
              <a:rPr lang="sv-SE" sz="4000" dirty="0"/>
              <a:t>Avtalsstruktur</a:t>
            </a:r>
            <a:endParaRPr lang="sv-SE" dirty="0"/>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40701"/>
            <a:ext cx="10515600" cy="4952174"/>
          </a:xfrm>
        </p:spPr>
        <p:txBody>
          <a:bodyPr>
            <a:normAutofit fontScale="70000" lnSpcReduction="20000"/>
          </a:bodyPr>
          <a:lstStyle/>
          <a:p>
            <a:pPr marL="0" indent="0">
              <a:lnSpc>
                <a:spcPct val="110000"/>
              </a:lnSpc>
              <a:buNone/>
            </a:pPr>
            <a:r>
              <a:rPr lang="sv-SE" dirty="0"/>
              <a:t>§ 1 Inledning </a:t>
            </a:r>
          </a:p>
          <a:p>
            <a:pPr marL="0" indent="0">
              <a:lnSpc>
                <a:spcPct val="110000"/>
              </a:lnSpc>
              <a:buNone/>
            </a:pPr>
            <a:r>
              <a:rPr lang="sv-SE" dirty="0"/>
              <a:t>§ 2 Mål för samverkan</a:t>
            </a:r>
          </a:p>
          <a:p>
            <a:pPr marL="0" indent="0">
              <a:lnSpc>
                <a:spcPct val="110000"/>
              </a:lnSpc>
              <a:buNone/>
            </a:pPr>
            <a:r>
              <a:rPr lang="sv-SE" dirty="0"/>
              <a:t>§ 3 Samverkansorganisation</a:t>
            </a:r>
          </a:p>
          <a:p>
            <a:pPr marL="0" indent="0">
              <a:lnSpc>
                <a:spcPct val="110000"/>
              </a:lnSpc>
              <a:buNone/>
            </a:pPr>
            <a:r>
              <a:rPr lang="sv-SE" dirty="0"/>
              <a:t>§ 4 Samverkan</a:t>
            </a:r>
          </a:p>
          <a:p>
            <a:pPr marL="0" indent="0">
              <a:lnSpc>
                <a:spcPct val="110000"/>
              </a:lnSpc>
              <a:buNone/>
            </a:pPr>
            <a:r>
              <a:rPr lang="sv-SE" dirty="0"/>
              <a:t>§ 5 Gemensamt finansierade verksamheter </a:t>
            </a:r>
          </a:p>
          <a:p>
            <a:pPr marL="0" indent="0">
              <a:lnSpc>
                <a:spcPct val="110000"/>
              </a:lnSpc>
              <a:buNone/>
            </a:pPr>
            <a:r>
              <a:rPr lang="sv-SE" dirty="0"/>
              <a:t>§ 6 Ekonomisk reglering </a:t>
            </a:r>
          </a:p>
          <a:p>
            <a:pPr marL="0" indent="0">
              <a:lnSpc>
                <a:spcPct val="110000"/>
              </a:lnSpc>
              <a:buNone/>
            </a:pPr>
            <a:r>
              <a:rPr lang="sv-SE" dirty="0"/>
              <a:t>§ 7 Uppföljning</a:t>
            </a:r>
          </a:p>
          <a:p>
            <a:pPr marL="0" indent="0">
              <a:lnSpc>
                <a:spcPct val="110000"/>
              </a:lnSpc>
              <a:buNone/>
            </a:pPr>
            <a:r>
              <a:rPr lang="sv-SE" dirty="0"/>
              <a:t>§ 8 Avtalstid</a:t>
            </a:r>
          </a:p>
          <a:p>
            <a:pPr marL="0" indent="0">
              <a:lnSpc>
                <a:spcPct val="110000"/>
              </a:lnSpc>
              <a:buNone/>
            </a:pPr>
            <a:r>
              <a:rPr lang="sv-SE" dirty="0"/>
              <a:t>§ 9 Avtalskompletteringar </a:t>
            </a:r>
          </a:p>
          <a:p>
            <a:pPr marL="0" indent="0">
              <a:lnSpc>
                <a:spcPct val="110000"/>
              </a:lnSpc>
              <a:buNone/>
            </a:pPr>
            <a:r>
              <a:rPr lang="sv-SE" dirty="0"/>
              <a:t>§ 10 Bilagor</a:t>
            </a:r>
          </a:p>
          <a:p>
            <a:pPr marL="0" indent="0">
              <a:lnSpc>
                <a:spcPct val="110000"/>
              </a:lnSpc>
              <a:buNone/>
            </a:pPr>
            <a:r>
              <a:rPr lang="sv-SE" dirty="0"/>
              <a:t>§ 11 Tvist</a:t>
            </a:r>
          </a:p>
          <a:p>
            <a:pPr marL="0" indent="0">
              <a:lnSpc>
                <a:spcPct val="110000"/>
              </a:lnSpc>
              <a:buNone/>
            </a:pPr>
            <a:r>
              <a:rPr lang="sv-SE" dirty="0"/>
              <a:t>§ 12 Kontaktpersoner</a:t>
            </a:r>
          </a:p>
          <a:p>
            <a:pPr marL="0" indent="0">
              <a:lnSpc>
                <a:spcPct val="110000"/>
              </a:lnSpc>
              <a:buNone/>
            </a:pPr>
            <a:endParaRPr lang="sv-SE" dirty="0"/>
          </a:p>
          <a:p>
            <a:pPr marL="0" indent="0">
              <a:lnSpc>
                <a:spcPct val="110000"/>
              </a:lnSpc>
              <a:buNone/>
            </a:pPr>
            <a:endParaRPr lang="sv-SE" dirty="0"/>
          </a:p>
          <a:p>
            <a:endParaRPr lang="sv-SE" dirty="0"/>
          </a:p>
        </p:txBody>
      </p:sp>
    </p:spTree>
    <p:extLst>
      <p:ext uri="{BB962C8B-B14F-4D97-AF65-F5344CB8AC3E}">
        <p14:creationId xmlns:p14="http://schemas.microsoft.com/office/powerpoint/2010/main" val="2032761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C3DADF-4539-4EC8-9C17-1478BECE7438}"/>
              </a:ext>
            </a:extLst>
          </p:cNvPr>
          <p:cNvSpPr>
            <a:spLocks noGrp="1"/>
          </p:cNvSpPr>
          <p:nvPr>
            <p:ph type="title"/>
          </p:nvPr>
        </p:nvSpPr>
        <p:spPr/>
        <p:txBody>
          <a:bodyPr>
            <a:normAutofit/>
          </a:bodyPr>
          <a:lstStyle/>
          <a:p>
            <a:r>
              <a:rPr lang="sv-SE" sz="4000" dirty="0"/>
              <a:t>§ 1 Inledning </a:t>
            </a:r>
          </a:p>
        </p:txBody>
      </p:sp>
      <p:sp>
        <p:nvSpPr>
          <p:cNvPr id="3" name="Platshållare för innehåll 2">
            <a:extLst>
              <a:ext uri="{FF2B5EF4-FFF2-40B4-BE49-F238E27FC236}">
                <a16:creationId xmlns:a16="http://schemas.microsoft.com/office/drawing/2014/main" id="{A9F74E50-243A-45D5-A69A-B6690098D6A6}"/>
              </a:ext>
            </a:extLst>
          </p:cNvPr>
          <p:cNvSpPr>
            <a:spLocks noGrp="1"/>
          </p:cNvSpPr>
          <p:nvPr>
            <p:ph idx="1"/>
          </p:nvPr>
        </p:nvSpPr>
        <p:spPr/>
        <p:txBody>
          <a:bodyPr/>
          <a:lstStyle/>
          <a:p>
            <a:pPr marL="0" indent="0">
              <a:buNone/>
            </a:pPr>
            <a:r>
              <a:rPr lang="sv-SE" dirty="0"/>
              <a:t>Detta avtal reglerar samverkan inom hälso- och sjukvården mellan Region Dalarna, Region Gävleborg, Region Sörmland, Region Uppsala, Region Värmland, Region Västmanland, och Region Örebro län, det vill säga alla regioner inom Uppsala-Örebro sjukvårdsregion enligt hälso- och sjukvårdsförordning 2017:80 om rikets indelning i samverkansregioner för hälso- och sjukvård som berör flera regioner.</a:t>
            </a:r>
          </a:p>
          <a:p>
            <a:pPr marL="0" indent="0">
              <a:buNone/>
            </a:pPr>
            <a:endParaRPr lang="sv-SE" dirty="0"/>
          </a:p>
          <a:p>
            <a:pPr marL="0" indent="0">
              <a:buNone/>
            </a:pPr>
            <a:r>
              <a:rPr lang="sv-SE" dirty="0"/>
              <a:t>Regionerna förbinder sig med detta avtal att gemensamt verka för att stärka Uppsala-Örebro sjukvårdsregion som samverkansområde.</a:t>
            </a:r>
          </a:p>
          <a:p>
            <a:endParaRPr lang="sv-SE" dirty="0"/>
          </a:p>
        </p:txBody>
      </p:sp>
    </p:spTree>
    <p:extLst>
      <p:ext uri="{BB962C8B-B14F-4D97-AF65-F5344CB8AC3E}">
        <p14:creationId xmlns:p14="http://schemas.microsoft.com/office/powerpoint/2010/main" val="1010857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2 Mål för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fontScale="92500" lnSpcReduction="20000"/>
          </a:bodyPr>
          <a:lstStyle/>
          <a:p>
            <a:pPr marL="0" indent="0">
              <a:buNone/>
            </a:pPr>
            <a:endParaRPr lang="sv-SE" dirty="0"/>
          </a:p>
          <a:p>
            <a:r>
              <a:rPr lang="sv-SE" dirty="0"/>
              <a:t>Det övergripande målet är att erbjuda invånarna i Uppsala-Örebro sjukvårdsregion tillgång till en jämlik hälso- och sjukvård av god kvalitet på lika villkor och bidra till en god hälsa, samt till ett effektivt resursutnyttjande av sjukvårdsregionens hälso- och sjukvård. </a:t>
            </a:r>
          </a:p>
          <a:p>
            <a:pPr marL="0" indent="0">
              <a:buNone/>
            </a:pPr>
            <a:endParaRPr lang="sv-SE" dirty="0"/>
          </a:p>
          <a:p>
            <a:r>
              <a:rPr lang="sv-SE" dirty="0"/>
              <a:t>Regionerna ska gemensamt värna och utveckla hälso- och sjukvården</a:t>
            </a:r>
            <a:r>
              <a:rPr lang="sv-SE" i="1" dirty="0"/>
              <a:t> </a:t>
            </a:r>
            <a:r>
              <a:rPr lang="sv-SE" dirty="0"/>
              <a:t>inom Uppsala-Örebro sjukvårdsregion. Utveckling av kompetenscentra i Uppsala-Örebro sjukvårdsregion ska möjliggöras, vilket bland annat kan innebära en ökad patientrörlighet inom sjukvårdsregionen.</a:t>
            </a:r>
            <a:r>
              <a:rPr lang="sv-SE" b="1" dirty="0"/>
              <a:t> </a:t>
            </a:r>
            <a:endParaRPr lang="sv-SE" dirty="0"/>
          </a:p>
          <a:p>
            <a:pPr marL="0" indent="0">
              <a:buNone/>
            </a:pPr>
            <a:r>
              <a:rPr lang="sv-SE" dirty="0"/>
              <a:t> </a:t>
            </a:r>
          </a:p>
          <a:p>
            <a:r>
              <a:rPr lang="sv-SE" dirty="0"/>
              <a:t>Regionerna ska gemensamt värna och utveckla</a:t>
            </a:r>
            <a:r>
              <a:rPr lang="sv-SE" i="1" dirty="0"/>
              <a:t> </a:t>
            </a:r>
            <a:r>
              <a:rPr lang="sv-SE" dirty="0"/>
              <a:t>kompetensen i varje län för att kunna erbjuda sjukvårdsregionens invånare en hälso- och sjukvård på lika villkor. </a:t>
            </a:r>
          </a:p>
          <a:p>
            <a:endParaRPr lang="sv-SE" dirty="0"/>
          </a:p>
        </p:txBody>
      </p:sp>
    </p:spTree>
    <p:extLst>
      <p:ext uri="{BB962C8B-B14F-4D97-AF65-F5344CB8AC3E}">
        <p14:creationId xmlns:p14="http://schemas.microsoft.com/office/powerpoint/2010/main" val="3806116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3 Samverkansorganisation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fontScale="92500"/>
          </a:bodyPr>
          <a:lstStyle/>
          <a:p>
            <a:pPr marL="0" indent="0">
              <a:buNone/>
            </a:pPr>
            <a:r>
              <a:rPr lang="sv-SE" i="1" dirty="0"/>
              <a:t>§ 3.1 Allmänt</a:t>
            </a:r>
            <a:endParaRPr lang="sv-SE" dirty="0"/>
          </a:p>
          <a:p>
            <a:pPr marL="0" indent="0">
              <a:buNone/>
            </a:pPr>
            <a:r>
              <a:rPr lang="sv-SE" dirty="0"/>
              <a:t>Regionernas samverkan bygger på arbete i nätverksgrupperingar. De åtgärder som blir följden av samarbetet beslutas av respektive region för att kunna genomföras. </a:t>
            </a:r>
          </a:p>
          <a:p>
            <a:pPr marL="0" indent="0">
              <a:buNone/>
            </a:pPr>
            <a:endParaRPr lang="sv-SE" dirty="0"/>
          </a:p>
          <a:p>
            <a:pPr marL="0" indent="0">
              <a:buNone/>
            </a:pPr>
            <a:r>
              <a:rPr lang="sv-SE" i="1" dirty="0"/>
              <a:t>§ 3.2 Samverkansnämnd </a:t>
            </a:r>
            <a:endParaRPr lang="sv-SE" dirty="0"/>
          </a:p>
          <a:p>
            <a:pPr marL="0" indent="0">
              <a:buNone/>
            </a:pPr>
            <a:r>
              <a:rPr lang="sv-SE" dirty="0"/>
              <a:t>För samverkan mellan Regionerna enligt detta avtal ska finnas en särskild nämnd – Samverkansnämnden Uppsala-Örebro sjukvårdsregion. </a:t>
            </a:r>
            <a:br>
              <a:rPr lang="sv-SE" dirty="0"/>
            </a:br>
            <a:r>
              <a:rPr lang="sv-SE" dirty="0"/>
              <a:t>Nämndens verksamhet regleras i en särskild Arbetsordning som biläggs detta avtal.</a:t>
            </a:r>
            <a:br>
              <a:rPr lang="sv-SE" dirty="0"/>
            </a:br>
            <a:endParaRPr lang="sv-SE" dirty="0"/>
          </a:p>
          <a:p>
            <a:endParaRPr lang="sv-SE" dirty="0"/>
          </a:p>
        </p:txBody>
      </p:sp>
    </p:spTree>
    <p:extLst>
      <p:ext uri="{BB962C8B-B14F-4D97-AF65-F5344CB8AC3E}">
        <p14:creationId xmlns:p14="http://schemas.microsoft.com/office/powerpoint/2010/main" val="831045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lnSpcReduction="10000"/>
          </a:bodyPr>
          <a:lstStyle/>
          <a:p>
            <a:pPr marL="0" indent="0">
              <a:buNone/>
            </a:pPr>
            <a:r>
              <a:rPr lang="sv-SE" dirty="0"/>
              <a:t>Regionernas ambition är att arbeta i en anda av öppenhet och dialog, med gemensamt ansvarstagande och hög delaktighet. Innehållet i samverkan konkretiseras i särskilda uppdragsbeskrivningar till sjukvårdsregionala arbetsgrupper och i uppdragsbeskrivningar och avtal i bilagor till detta avtal. </a:t>
            </a:r>
            <a:br>
              <a:rPr lang="sv-SE" dirty="0"/>
            </a:br>
            <a:r>
              <a:rPr lang="sv-SE" dirty="0"/>
              <a:t>Beslut om att inrätta nya samverkansområden fattas då det är aktuellt.</a:t>
            </a:r>
          </a:p>
          <a:p>
            <a:pPr marL="0" indent="0">
              <a:buNone/>
            </a:pPr>
            <a:r>
              <a:rPr lang="sv-SE" dirty="0"/>
              <a:t>Regionerna samverkar också för att sjukvårdsregionen ska kunna ta ansvar i ett nationellt perspektiv.</a:t>
            </a:r>
          </a:p>
          <a:p>
            <a:pPr marL="0" indent="0">
              <a:buNone/>
            </a:pPr>
            <a:br>
              <a:rPr lang="sv-SE" dirty="0"/>
            </a:br>
            <a:endParaRPr lang="sv-SE" dirty="0"/>
          </a:p>
          <a:p>
            <a:pPr marL="0" indent="0">
              <a:buNone/>
            </a:pPr>
            <a:br>
              <a:rPr lang="sv-SE" dirty="0"/>
            </a:br>
            <a:endParaRPr lang="sv-SE" dirty="0"/>
          </a:p>
          <a:p>
            <a:endParaRPr lang="sv-SE" dirty="0"/>
          </a:p>
        </p:txBody>
      </p:sp>
    </p:spTree>
    <p:extLst>
      <p:ext uri="{BB962C8B-B14F-4D97-AF65-F5344CB8AC3E}">
        <p14:creationId xmlns:p14="http://schemas.microsoft.com/office/powerpoint/2010/main" val="90763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lnSpcReduction="10000"/>
          </a:bodyPr>
          <a:lstStyle/>
          <a:p>
            <a:pPr marL="0" indent="0">
              <a:buNone/>
            </a:pPr>
            <a:r>
              <a:rPr lang="sv-SE" b="1" dirty="0"/>
              <a:t>Verksamhet och utveckling</a:t>
            </a:r>
            <a:endParaRPr lang="sv-SE" dirty="0"/>
          </a:p>
          <a:p>
            <a:r>
              <a:rPr lang="sv-SE" dirty="0"/>
              <a:t>Stärka det operativa samarbetet</a:t>
            </a:r>
          </a:p>
          <a:p>
            <a:r>
              <a:rPr lang="sv-SE" dirty="0"/>
              <a:t>Forskning</a:t>
            </a:r>
          </a:p>
          <a:p>
            <a:r>
              <a:rPr lang="sv-SE" dirty="0"/>
              <a:t>Nationell högspecialiserad vård</a:t>
            </a:r>
          </a:p>
          <a:p>
            <a:r>
              <a:rPr lang="sv-SE" dirty="0"/>
              <a:t>Sjukvårdsregional koncentration</a:t>
            </a:r>
          </a:p>
          <a:p>
            <a:r>
              <a:rPr lang="sv-SE" dirty="0"/>
              <a:t>Sjukvårdsregional prislista</a:t>
            </a:r>
          </a:p>
          <a:p>
            <a:pPr marL="0" indent="0">
              <a:buNone/>
            </a:pPr>
            <a:br>
              <a:rPr lang="sv-SE" dirty="0"/>
            </a:br>
            <a:endParaRPr lang="sv-SE" dirty="0"/>
          </a:p>
          <a:p>
            <a:pPr marL="0" indent="0">
              <a:buNone/>
            </a:pPr>
            <a:br>
              <a:rPr lang="sv-SE" dirty="0"/>
            </a:br>
            <a:endParaRPr lang="sv-SE" dirty="0"/>
          </a:p>
          <a:p>
            <a:endParaRPr lang="sv-SE" dirty="0"/>
          </a:p>
        </p:txBody>
      </p:sp>
    </p:spTree>
    <p:extLst>
      <p:ext uri="{BB962C8B-B14F-4D97-AF65-F5344CB8AC3E}">
        <p14:creationId xmlns:p14="http://schemas.microsoft.com/office/powerpoint/2010/main" val="4047319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fontScale="92500" lnSpcReduction="20000"/>
          </a:bodyPr>
          <a:lstStyle/>
          <a:p>
            <a:pPr marL="0" indent="0">
              <a:buNone/>
            </a:pPr>
            <a:r>
              <a:rPr lang="sv-SE" b="1" dirty="0"/>
              <a:t>Verksamhet och utveckling</a:t>
            </a:r>
            <a:endParaRPr lang="sv-SE" dirty="0"/>
          </a:p>
          <a:p>
            <a:pPr marL="0" indent="0">
              <a:buNone/>
            </a:pPr>
            <a:r>
              <a:rPr lang="sv-SE" dirty="0"/>
              <a:t>Regionerna samverkar för att stärka det operativa samarbetet i sjukvårdsregionen och för att stödja klinisk och patientnära forskning inom sjukvårdsregionens hälso- och sjukvård. Regionerna samverkar även i arbetsprocesserna för nationell högspecialiserad vård och sjukvårdsregional koncentration. </a:t>
            </a:r>
            <a:br>
              <a:rPr lang="sv-SE" dirty="0"/>
            </a:br>
            <a:r>
              <a:rPr lang="sv-SE" dirty="0"/>
              <a:t>Samverkansnämnden ska årligen fastställa den sjukvårdsregionala prislistan, vilken enligt Riksavtal för utomlänsvård ska överenskommas mellan </a:t>
            </a:r>
            <a:r>
              <a:rPr lang="sv-SE" dirty="0" err="1"/>
              <a:t>vårdregionen</a:t>
            </a:r>
            <a:r>
              <a:rPr lang="sv-SE" dirty="0"/>
              <a:t> och samverkande regioner i sjukvårdsregionen och användas för ersättning vid vård av patienter utanför den egna regionen då annat avtal saknas.</a:t>
            </a:r>
            <a:br>
              <a:rPr lang="sv-SE" dirty="0"/>
            </a:br>
            <a:br>
              <a:rPr lang="sv-SE" dirty="0"/>
            </a:br>
            <a:endParaRPr lang="sv-SE" dirty="0"/>
          </a:p>
          <a:p>
            <a:pPr marL="0" indent="0">
              <a:buNone/>
            </a:pPr>
            <a:br>
              <a:rPr lang="sv-SE" dirty="0"/>
            </a:br>
            <a:endParaRPr lang="sv-SE" dirty="0"/>
          </a:p>
          <a:p>
            <a:endParaRPr lang="sv-SE" dirty="0"/>
          </a:p>
        </p:txBody>
      </p:sp>
    </p:spTree>
    <p:extLst>
      <p:ext uri="{BB962C8B-B14F-4D97-AF65-F5344CB8AC3E}">
        <p14:creationId xmlns:p14="http://schemas.microsoft.com/office/powerpoint/2010/main" val="2789410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a:bodyPr>
          <a:lstStyle/>
          <a:p>
            <a:pPr marL="0" indent="0">
              <a:buNone/>
            </a:pPr>
            <a:r>
              <a:rPr lang="sv-SE" b="1" dirty="0"/>
              <a:t>Kunskapsstyrning</a:t>
            </a:r>
            <a:endParaRPr lang="sv-SE" dirty="0"/>
          </a:p>
          <a:p>
            <a:r>
              <a:rPr lang="sv-SE" dirty="0"/>
              <a:t>Spegla det nationella systemet för kunskapsstyrning i samverkan </a:t>
            </a:r>
          </a:p>
          <a:p>
            <a:r>
              <a:rPr lang="sv-SE" dirty="0"/>
              <a:t>Bryggan mellan den nationella och lokala nivån </a:t>
            </a:r>
            <a:br>
              <a:rPr lang="sv-SE" dirty="0"/>
            </a:br>
            <a:br>
              <a:rPr lang="sv-SE" dirty="0"/>
            </a:br>
            <a:endParaRPr lang="sv-SE" dirty="0"/>
          </a:p>
          <a:p>
            <a:endParaRPr lang="sv-SE" dirty="0"/>
          </a:p>
        </p:txBody>
      </p:sp>
    </p:spTree>
    <p:extLst>
      <p:ext uri="{BB962C8B-B14F-4D97-AF65-F5344CB8AC3E}">
        <p14:creationId xmlns:p14="http://schemas.microsoft.com/office/powerpoint/2010/main" val="3441483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lnSpcReduction="10000"/>
          </a:bodyPr>
          <a:lstStyle/>
          <a:p>
            <a:pPr marL="0" indent="0">
              <a:buNone/>
            </a:pPr>
            <a:r>
              <a:rPr lang="sv-SE" b="1" dirty="0"/>
              <a:t>Kunskapsstyrning</a:t>
            </a:r>
            <a:endParaRPr lang="sv-SE" dirty="0"/>
          </a:p>
          <a:p>
            <a:pPr marL="0" indent="0">
              <a:buNone/>
            </a:pPr>
            <a:r>
              <a:rPr lang="sv-SE" dirty="0"/>
              <a:t>Regionerna samverkar i olika grupperingar för att sjukvårdsregionalt spegla det nationella systemet för kunskapsstyrning i samverkan och vara bryggan mellan den nationella och lokala nivån. Kunskapsstyrningssystemet handlar om att utveckla, sprida och använda bästa möjliga kunskap. Målet är att bästa kunskap ska finnas tillgänglig och användas i varje patientmöte, så att vi får en kunskapsbaserad, jämlik och resurseffektiv vård av hög kvalitet.</a:t>
            </a:r>
          </a:p>
          <a:p>
            <a:pPr marL="0" indent="0">
              <a:buNone/>
            </a:pPr>
            <a:r>
              <a:rPr lang="sv-SE" dirty="0"/>
              <a:t>Sjukvårdsregionen är värd för flera nationella programområden och samverkansgrupper.</a:t>
            </a:r>
          </a:p>
          <a:p>
            <a:pPr marL="0" indent="0">
              <a:buNone/>
            </a:pPr>
            <a:br>
              <a:rPr lang="sv-SE" dirty="0"/>
            </a:br>
            <a:endParaRPr lang="sv-SE" dirty="0"/>
          </a:p>
          <a:p>
            <a:endParaRPr lang="sv-SE" dirty="0"/>
          </a:p>
        </p:txBody>
      </p:sp>
    </p:spTree>
    <p:extLst>
      <p:ext uri="{BB962C8B-B14F-4D97-AF65-F5344CB8AC3E}">
        <p14:creationId xmlns:p14="http://schemas.microsoft.com/office/powerpoint/2010/main" val="2500907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a:bodyPr>
          <a:lstStyle/>
          <a:p>
            <a:pPr marL="0" indent="0">
              <a:buNone/>
            </a:pPr>
            <a:r>
              <a:rPr lang="sv-SE" b="1" dirty="0"/>
              <a:t>Utbildning och kompetensförsörjning</a:t>
            </a:r>
            <a:endParaRPr lang="sv-SE" b="1" i="1" dirty="0"/>
          </a:p>
          <a:p>
            <a:r>
              <a:rPr lang="sv-SE" dirty="0"/>
              <a:t>Underlätta och stödja regionernas arbete med kompetensförsörjning </a:t>
            </a:r>
          </a:p>
          <a:p>
            <a:r>
              <a:rPr lang="sv-SE" dirty="0"/>
              <a:t>Förstärka påverkan på sjukvårdsregionens lärosäten </a:t>
            </a:r>
          </a:p>
          <a:p>
            <a:r>
              <a:rPr lang="sv-SE" dirty="0"/>
              <a:t>Gemensamma arbetsgivarfrågor</a:t>
            </a:r>
          </a:p>
          <a:p>
            <a:r>
              <a:rPr lang="sv-SE" dirty="0"/>
              <a:t>Påverka området på nationell nivå</a:t>
            </a:r>
          </a:p>
          <a:p>
            <a:endParaRPr lang="sv-SE" dirty="0"/>
          </a:p>
        </p:txBody>
      </p:sp>
    </p:spTree>
    <p:extLst>
      <p:ext uri="{BB962C8B-B14F-4D97-AF65-F5344CB8AC3E}">
        <p14:creationId xmlns:p14="http://schemas.microsoft.com/office/powerpoint/2010/main" val="503980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a:bodyPr>
          <a:lstStyle/>
          <a:p>
            <a:pPr marL="0" indent="0">
              <a:buNone/>
            </a:pPr>
            <a:r>
              <a:rPr lang="sv-SE" b="1" dirty="0"/>
              <a:t>Utbildning och kompetensförsörjning</a:t>
            </a:r>
            <a:br>
              <a:rPr lang="sv-SE" i="1" dirty="0"/>
            </a:br>
            <a:r>
              <a:rPr lang="sv-SE" dirty="0"/>
              <a:t>Regionerna samverkar kring utbildning och kompetensutveckling med syfte att underlätta och stödja regionernas arbete med kompetensförsörjning och förstärka påverkan på sjukvårdsregionens lärosäten vad avser vårdutbildningarnas utformning, dimensionering och innehåll. Samverkan ska även omfatta gemensamma arbetsgivarfrågor.</a:t>
            </a:r>
            <a:br>
              <a:rPr lang="sv-SE" dirty="0"/>
            </a:br>
            <a:r>
              <a:rPr lang="sv-SE" dirty="0"/>
              <a:t>Regionerna samverkar även för att påverka området på nationell nivå, bland annat i nationella rådet för kompetensförsörjning inom hälso- och sjukvård. </a:t>
            </a:r>
            <a:br>
              <a:rPr lang="sv-SE" dirty="0"/>
            </a:br>
            <a:endParaRPr lang="sv-SE" dirty="0"/>
          </a:p>
          <a:p>
            <a:endParaRPr lang="sv-SE" dirty="0"/>
          </a:p>
        </p:txBody>
      </p:sp>
    </p:spTree>
    <p:extLst>
      <p:ext uri="{BB962C8B-B14F-4D97-AF65-F5344CB8AC3E}">
        <p14:creationId xmlns:p14="http://schemas.microsoft.com/office/powerpoint/2010/main" val="3678554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a:bodyPr>
          <a:lstStyle/>
          <a:p>
            <a:pPr marL="0" indent="0">
              <a:buNone/>
            </a:pPr>
            <a:r>
              <a:rPr lang="sv-SE" b="1" dirty="0"/>
              <a:t>Digitalisering och e-hälsa</a:t>
            </a:r>
            <a:endParaRPr lang="sv-SE" dirty="0"/>
          </a:p>
          <a:p>
            <a:r>
              <a:rPr lang="sv-SE" dirty="0"/>
              <a:t>Ta till vara på möjligheterna med digitalisering och e-hälsa </a:t>
            </a:r>
          </a:p>
          <a:p>
            <a:r>
              <a:rPr lang="sv-SE" dirty="0"/>
              <a:t>Öka informationssäkerheten </a:t>
            </a:r>
          </a:p>
          <a:p>
            <a:r>
              <a:rPr lang="sv-SE" dirty="0"/>
              <a:t>Samverka kring vårdinformationssystem</a:t>
            </a:r>
            <a:br>
              <a:rPr lang="sv-SE" i="1" dirty="0"/>
            </a:br>
            <a:endParaRPr lang="sv-SE" dirty="0"/>
          </a:p>
          <a:p>
            <a:pPr marL="0" indent="0">
              <a:buNone/>
            </a:pPr>
            <a:r>
              <a:rPr lang="sv-SE" b="1" dirty="0"/>
              <a:t>Övrigt</a:t>
            </a:r>
          </a:p>
          <a:p>
            <a:r>
              <a:rPr lang="sv-SE" dirty="0"/>
              <a:t>Där sjukvårdsregionen samlat kan uppnå gemensamma fördelar</a:t>
            </a:r>
          </a:p>
          <a:p>
            <a:pPr marL="0" indent="0">
              <a:buNone/>
            </a:pPr>
            <a:br>
              <a:rPr lang="sv-SE" i="1" dirty="0"/>
            </a:br>
            <a:endParaRPr lang="sv-SE" dirty="0"/>
          </a:p>
        </p:txBody>
      </p:sp>
    </p:spTree>
    <p:extLst>
      <p:ext uri="{BB962C8B-B14F-4D97-AF65-F5344CB8AC3E}">
        <p14:creationId xmlns:p14="http://schemas.microsoft.com/office/powerpoint/2010/main" val="1384366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C6DB5-E00F-47FD-B034-7D5AF3DC8FD8}"/>
              </a:ext>
            </a:extLst>
          </p:cNvPr>
          <p:cNvSpPr>
            <a:spLocks noGrp="1"/>
          </p:cNvSpPr>
          <p:nvPr>
            <p:ph type="title"/>
          </p:nvPr>
        </p:nvSpPr>
        <p:spPr/>
        <p:txBody>
          <a:bodyPr>
            <a:normAutofit/>
          </a:bodyPr>
          <a:lstStyle/>
          <a:p>
            <a:r>
              <a:rPr lang="sv-SE" sz="4000" dirty="0"/>
              <a:t>§ 4 Samverkan</a:t>
            </a:r>
          </a:p>
        </p:txBody>
      </p:sp>
      <p:sp>
        <p:nvSpPr>
          <p:cNvPr id="3" name="Platshållare för innehåll 2">
            <a:extLst>
              <a:ext uri="{FF2B5EF4-FFF2-40B4-BE49-F238E27FC236}">
                <a16:creationId xmlns:a16="http://schemas.microsoft.com/office/drawing/2014/main" id="{555E4C49-DC2A-4605-B23D-8891A32F91AA}"/>
              </a:ext>
            </a:extLst>
          </p:cNvPr>
          <p:cNvSpPr>
            <a:spLocks noGrp="1"/>
          </p:cNvSpPr>
          <p:nvPr>
            <p:ph idx="1"/>
          </p:nvPr>
        </p:nvSpPr>
        <p:spPr>
          <a:xfrm>
            <a:off x="838200" y="1513840"/>
            <a:ext cx="10515600" cy="4663123"/>
          </a:xfrm>
        </p:spPr>
        <p:txBody>
          <a:bodyPr>
            <a:normAutofit fontScale="92500" lnSpcReduction="20000"/>
          </a:bodyPr>
          <a:lstStyle/>
          <a:p>
            <a:pPr marL="0" indent="0">
              <a:buNone/>
            </a:pPr>
            <a:r>
              <a:rPr lang="sv-SE" b="1" dirty="0"/>
              <a:t>Digitalisering och e-hälsa</a:t>
            </a:r>
            <a:endParaRPr lang="sv-SE" dirty="0"/>
          </a:p>
          <a:p>
            <a:pPr marL="0" indent="0">
              <a:buNone/>
            </a:pPr>
            <a:r>
              <a:rPr lang="sv-SE" dirty="0"/>
              <a:t>Regionerna samverkar för att ta till vara på möjligheterna med digitalisering och e-hälsa samt för att öka informationssäkerheten genom att bland annat samverka vid incidenter, skydd av IT-strukturer och upphandlingar av IT-system.</a:t>
            </a:r>
            <a:br>
              <a:rPr lang="sv-SE" dirty="0"/>
            </a:br>
            <a:r>
              <a:rPr lang="sv-SE" dirty="0"/>
              <a:t>Samverkan kring vårdinformationssystem ska byggas upp.</a:t>
            </a:r>
            <a:br>
              <a:rPr lang="sv-SE" i="1" dirty="0"/>
            </a:br>
            <a:endParaRPr lang="sv-SE" dirty="0"/>
          </a:p>
          <a:p>
            <a:pPr marL="0" indent="0">
              <a:buNone/>
            </a:pPr>
            <a:r>
              <a:rPr lang="sv-SE" b="1" dirty="0"/>
              <a:t>Övrigt</a:t>
            </a:r>
            <a:br>
              <a:rPr lang="sv-SE" dirty="0"/>
            </a:br>
            <a:r>
              <a:rPr lang="sv-SE" dirty="0"/>
              <a:t>Inom sjukvårdsregionen samverkas i alla frågor i övrigt inom hälso- och sjukvårdens område där sjukvårdsregionen samlat kan uppnå gemensamma fördelar, även om beslut formellt fattas enbart inom något eller några av de sju regionerna</a:t>
            </a:r>
            <a:br>
              <a:rPr lang="sv-SE" dirty="0"/>
            </a:br>
            <a:br>
              <a:rPr lang="sv-SE" i="1" dirty="0"/>
            </a:br>
            <a:endParaRPr lang="sv-SE" dirty="0"/>
          </a:p>
        </p:txBody>
      </p:sp>
    </p:spTree>
    <p:extLst>
      <p:ext uri="{BB962C8B-B14F-4D97-AF65-F5344CB8AC3E}">
        <p14:creationId xmlns:p14="http://schemas.microsoft.com/office/powerpoint/2010/main" val="4292294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FF0DE0-27C0-4ED3-8252-E1CF9A69D9F1}"/>
              </a:ext>
            </a:extLst>
          </p:cNvPr>
          <p:cNvSpPr>
            <a:spLocks noGrp="1"/>
          </p:cNvSpPr>
          <p:nvPr>
            <p:ph type="title"/>
          </p:nvPr>
        </p:nvSpPr>
        <p:spPr/>
        <p:txBody>
          <a:bodyPr>
            <a:normAutofit/>
          </a:bodyPr>
          <a:lstStyle/>
          <a:p>
            <a:r>
              <a:rPr lang="sv-SE" sz="4000" dirty="0"/>
              <a:t>§ 5 Gemensamt finansierade verksamheter </a:t>
            </a:r>
            <a:br>
              <a:rPr lang="sv-SE" dirty="0"/>
            </a:br>
            <a:endParaRPr lang="sv-SE" dirty="0"/>
          </a:p>
        </p:txBody>
      </p:sp>
      <p:sp>
        <p:nvSpPr>
          <p:cNvPr id="3" name="Platshållare för innehåll 2">
            <a:extLst>
              <a:ext uri="{FF2B5EF4-FFF2-40B4-BE49-F238E27FC236}">
                <a16:creationId xmlns:a16="http://schemas.microsoft.com/office/drawing/2014/main" id="{C9CE2CC1-581F-4C0A-9E69-5FAF8ACBE532}"/>
              </a:ext>
            </a:extLst>
          </p:cNvPr>
          <p:cNvSpPr>
            <a:spLocks noGrp="1"/>
          </p:cNvSpPr>
          <p:nvPr>
            <p:ph idx="1"/>
          </p:nvPr>
        </p:nvSpPr>
        <p:spPr>
          <a:xfrm>
            <a:off x="838200" y="1188720"/>
            <a:ext cx="10515600" cy="4988243"/>
          </a:xfrm>
        </p:spPr>
        <p:txBody>
          <a:bodyPr>
            <a:normAutofit fontScale="85000" lnSpcReduction="20000"/>
          </a:bodyPr>
          <a:lstStyle/>
          <a:p>
            <a:pPr marL="0" indent="0">
              <a:buNone/>
            </a:pPr>
            <a:r>
              <a:rPr lang="sv-SE" dirty="0"/>
              <a:t>För närvarande finns i sjukvårdsregionen följande gemensamt finansierade verksamheter: </a:t>
            </a:r>
          </a:p>
          <a:p>
            <a:pPr marL="0" indent="0">
              <a:buNone/>
            </a:pPr>
            <a:r>
              <a:rPr lang="sv-SE" dirty="0"/>
              <a:t>– </a:t>
            </a:r>
            <a:r>
              <a:rPr lang="sv-SE" dirty="0" err="1"/>
              <a:t>SjukvårdsRegionalt</a:t>
            </a:r>
            <a:r>
              <a:rPr lang="sv-SE" dirty="0"/>
              <a:t> Cancercentrum (RCC)</a:t>
            </a:r>
            <a:br>
              <a:rPr lang="sv-SE" dirty="0"/>
            </a:br>
            <a:r>
              <a:rPr lang="sv-SE" dirty="0"/>
              <a:t>– </a:t>
            </a:r>
            <a:r>
              <a:rPr lang="sv-SE" dirty="0" err="1"/>
              <a:t>SjukvårdsRegionalt</a:t>
            </a:r>
            <a:r>
              <a:rPr lang="sv-SE" dirty="0"/>
              <a:t> biobankscentrum (RBC)</a:t>
            </a:r>
            <a:br>
              <a:rPr lang="sv-SE" dirty="0"/>
            </a:br>
            <a:r>
              <a:rPr lang="sv-SE" dirty="0"/>
              <a:t>– Sjukvårdsregional registercentrumorganisation </a:t>
            </a:r>
            <a:br>
              <a:rPr lang="sv-SE" dirty="0"/>
            </a:br>
            <a:r>
              <a:rPr lang="sv-SE" dirty="0"/>
              <a:t>– Arbets- och miljömedicin</a:t>
            </a:r>
            <a:br>
              <a:rPr lang="sv-SE" dirty="0"/>
            </a:br>
            <a:r>
              <a:rPr lang="sv-SE" dirty="0"/>
              <a:t>– Hornhinnebank</a:t>
            </a:r>
            <a:br>
              <a:rPr lang="sv-SE" dirty="0"/>
            </a:br>
            <a:r>
              <a:rPr lang="sv-SE" i="1" strike="sngStrike" dirty="0"/>
              <a:t>– Samverkan inom transfusionsmedicin </a:t>
            </a:r>
            <a:br>
              <a:rPr lang="sv-SE" strike="sngStrike" dirty="0"/>
            </a:br>
            <a:r>
              <a:rPr lang="sv-SE" dirty="0"/>
              <a:t>– Sjukvårdsregionalt donationsansvariga</a:t>
            </a:r>
            <a:br>
              <a:rPr lang="sv-SE" dirty="0"/>
            </a:br>
            <a:r>
              <a:rPr lang="sv-SE" dirty="0"/>
              <a:t>– Sjukvårdsregionalt Forskningsråd </a:t>
            </a:r>
            <a:br>
              <a:rPr lang="sv-SE" dirty="0"/>
            </a:br>
            <a:r>
              <a:rPr lang="sv-SE" dirty="0"/>
              <a:t>– Samverkansnämndens kanslifunktion </a:t>
            </a:r>
            <a:br>
              <a:rPr lang="sv-SE" dirty="0"/>
            </a:br>
            <a:r>
              <a:rPr lang="sv-SE" dirty="0"/>
              <a:t>– </a:t>
            </a:r>
            <a:r>
              <a:rPr lang="en-US" dirty="0"/>
              <a:t>Sjukvårdsregional HTA (Health Technology Assessment)-enhet</a:t>
            </a:r>
            <a:br>
              <a:rPr lang="en-US" dirty="0"/>
            </a:br>
            <a:r>
              <a:rPr lang="sv-SE" dirty="0"/>
              <a:t>– Sjukvårdsregionalt centrum för sällsynta diagnoser</a:t>
            </a:r>
          </a:p>
          <a:p>
            <a:pPr marL="0" indent="0">
              <a:buNone/>
            </a:pPr>
            <a:r>
              <a:rPr lang="sv-SE" dirty="0"/>
              <a:t> </a:t>
            </a:r>
          </a:p>
          <a:p>
            <a:pPr marL="0" indent="0">
              <a:buNone/>
            </a:pPr>
            <a:r>
              <a:rPr lang="sv-SE" dirty="0"/>
              <a:t>Beslut om att inrätta eller avveckla gemensamt finansierade verksamheter fattas då det aktuellt.</a:t>
            </a:r>
            <a:br>
              <a:rPr lang="sv-SE" dirty="0"/>
            </a:br>
            <a:endParaRPr lang="sv-SE" dirty="0"/>
          </a:p>
        </p:txBody>
      </p:sp>
    </p:spTree>
    <p:extLst>
      <p:ext uri="{BB962C8B-B14F-4D97-AF65-F5344CB8AC3E}">
        <p14:creationId xmlns:p14="http://schemas.microsoft.com/office/powerpoint/2010/main" val="923603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FF0DE0-27C0-4ED3-8252-E1CF9A69D9F1}"/>
              </a:ext>
            </a:extLst>
          </p:cNvPr>
          <p:cNvSpPr>
            <a:spLocks noGrp="1"/>
          </p:cNvSpPr>
          <p:nvPr>
            <p:ph type="title"/>
          </p:nvPr>
        </p:nvSpPr>
        <p:spPr/>
        <p:txBody>
          <a:bodyPr>
            <a:normAutofit/>
          </a:bodyPr>
          <a:lstStyle/>
          <a:p>
            <a:r>
              <a:rPr lang="sv-SE" sz="4000" dirty="0"/>
              <a:t>§ 5 Gemensamt finansierade verksamheter </a:t>
            </a:r>
            <a:br>
              <a:rPr lang="sv-SE" dirty="0"/>
            </a:br>
            <a:endParaRPr lang="sv-SE" dirty="0"/>
          </a:p>
        </p:txBody>
      </p:sp>
      <p:sp>
        <p:nvSpPr>
          <p:cNvPr id="3" name="Platshållare för innehåll 2">
            <a:extLst>
              <a:ext uri="{FF2B5EF4-FFF2-40B4-BE49-F238E27FC236}">
                <a16:creationId xmlns:a16="http://schemas.microsoft.com/office/drawing/2014/main" id="{C9CE2CC1-581F-4C0A-9E69-5FAF8ACBE532}"/>
              </a:ext>
            </a:extLst>
          </p:cNvPr>
          <p:cNvSpPr>
            <a:spLocks noGrp="1"/>
          </p:cNvSpPr>
          <p:nvPr>
            <p:ph idx="1"/>
          </p:nvPr>
        </p:nvSpPr>
        <p:spPr>
          <a:xfrm>
            <a:off x="838200" y="1188720"/>
            <a:ext cx="10515600" cy="4988243"/>
          </a:xfrm>
        </p:spPr>
        <p:txBody>
          <a:bodyPr>
            <a:normAutofit fontScale="62500" lnSpcReduction="20000"/>
          </a:bodyPr>
          <a:lstStyle/>
          <a:p>
            <a:pPr marL="0" indent="0">
              <a:buNone/>
            </a:pPr>
            <a:r>
              <a:rPr lang="sv-SE" dirty="0"/>
              <a:t>Regionerna samverkar genom att gemensamt finansiera verksamheter som bedöms lämpliga att driva på sjukvårdsregional nivå. Regionerna är ense om att fortlöpande pröva ändamålsenligheten med de sjukvårdsregionala verksamheter som finansieras solidariskt av alla eller av vissa regioner i sjukvårdsregionen. Uppdragsbeskrivningar för de gemensamma verksamheterna har utarbetats i särskild ordning och bifogas detta avtal.  </a:t>
            </a:r>
            <a:br>
              <a:rPr lang="sv-SE" dirty="0"/>
            </a:br>
            <a:endParaRPr lang="sv-SE" dirty="0"/>
          </a:p>
          <a:p>
            <a:pPr marL="0" indent="0">
              <a:buNone/>
            </a:pPr>
            <a:r>
              <a:rPr lang="sv-SE" dirty="0"/>
              <a:t>För närvarande finns i sjukvårdsregionen följande gemensamt finansierade verksamheter: </a:t>
            </a:r>
          </a:p>
          <a:p>
            <a:pPr marL="0" indent="0">
              <a:buNone/>
            </a:pPr>
            <a:r>
              <a:rPr lang="sv-SE" dirty="0"/>
              <a:t>– </a:t>
            </a:r>
            <a:r>
              <a:rPr lang="sv-SE" dirty="0" err="1"/>
              <a:t>SjukvårdsRegionalt</a:t>
            </a:r>
            <a:r>
              <a:rPr lang="sv-SE" dirty="0"/>
              <a:t> Cancercentrum (RCC)</a:t>
            </a:r>
            <a:br>
              <a:rPr lang="sv-SE" dirty="0"/>
            </a:br>
            <a:r>
              <a:rPr lang="sv-SE" dirty="0"/>
              <a:t>– </a:t>
            </a:r>
            <a:r>
              <a:rPr lang="sv-SE" dirty="0" err="1"/>
              <a:t>SjukvårdsRegionalt</a:t>
            </a:r>
            <a:r>
              <a:rPr lang="sv-SE" dirty="0"/>
              <a:t> biobankscentrum (RBC)</a:t>
            </a:r>
            <a:br>
              <a:rPr lang="sv-SE" dirty="0"/>
            </a:br>
            <a:r>
              <a:rPr lang="sv-SE" dirty="0"/>
              <a:t>– Sjukvårdsregional registercentrumorganisation </a:t>
            </a:r>
            <a:br>
              <a:rPr lang="sv-SE" dirty="0"/>
            </a:br>
            <a:r>
              <a:rPr lang="sv-SE" dirty="0"/>
              <a:t>– Arbets- och miljömedicin</a:t>
            </a:r>
            <a:br>
              <a:rPr lang="sv-SE" dirty="0"/>
            </a:br>
            <a:r>
              <a:rPr lang="sv-SE" dirty="0"/>
              <a:t>– Hornhinnebank</a:t>
            </a:r>
            <a:br>
              <a:rPr lang="sv-SE" dirty="0"/>
            </a:br>
            <a:r>
              <a:rPr lang="sv-SE" i="1" strike="sngStrike" dirty="0"/>
              <a:t>– Samverkan inom transfusionsmedicin </a:t>
            </a:r>
            <a:br>
              <a:rPr lang="sv-SE" strike="sngStrike" dirty="0"/>
            </a:br>
            <a:r>
              <a:rPr lang="sv-SE" dirty="0"/>
              <a:t>– Sjukvårdsregionalt donationsansvariga</a:t>
            </a:r>
            <a:br>
              <a:rPr lang="sv-SE" dirty="0"/>
            </a:br>
            <a:r>
              <a:rPr lang="sv-SE" dirty="0"/>
              <a:t>– Sjukvårdsregionalt Forskningsråd </a:t>
            </a:r>
            <a:br>
              <a:rPr lang="sv-SE" dirty="0"/>
            </a:br>
            <a:r>
              <a:rPr lang="sv-SE" dirty="0"/>
              <a:t>– Samverkansnämndens kanslifunktion </a:t>
            </a:r>
            <a:br>
              <a:rPr lang="sv-SE" dirty="0"/>
            </a:br>
            <a:r>
              <a:rPr lang="sv-SE" dirty="0"/>
              <a:t>– </a:t>
            </a:r>
            <a:r>
              <a:rPr lang="en-US" dirty="0"/>
              <a:t>Sjukvårdsregional HTA (Health Technology Assessment)-enhet</a:t>
            </a:r>
            <a:br>
              <a:rPr lang="en-US" dirty="0"/>
            </a:br>
            <a:r>
              <a:rPr lang="sv-SE" dirty="0"/>
              <a:t>– Sjukvårdsregionalt centrum för sällsynta diagnoser</a:t>
            </a:r>
          </a:p>
          <a:p>
            <a:pPr marL="0" indent="0">
              <a:buNone/>
            </a:pPr>
            <a:r>
              <a:rPr lang="sv-SE" dirty="0"/>
              <a:t> </a:t>
            </a:r>
          </a:p>
          <a:p>
            <a:pPr marL="0" indent="0">
              <a:buNone/>
            </a:pPr>
            <a:r>
              <a:rPr lang="sv-SE" dirty="0"/>
              <a:t>Beslut om att inrätta eller avveckla gemensamt finansierade verksamheter fattas då det aktuellt.</a:t>
            </a:r>
            <a:br>
              <a:rPr lang="sv-SE" dirty="0"/>
            </a:br>
            <a:endParaRPr lang="sv-SE" dirty="0"/>
          </a:p>
        </p:txBody>
      </p:sp>
    </p:spTree>
    <p:extLst>
      <p:ext uri="{BB962C8B-B14F-4D97-AF65-F5344CB8AC3E}">
        <p14:creationId xmlns:p14="http://schemas.microsoft.com/office/powerpoint/2010/main" val="3240752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9FA9DF-DA8A-435F-865D-8F416D9EDBA8}"/>
              </a:ext>
            </a:extLst>
          </p:cNvPr>
          <p:cNvSpPr>
            <a:spLocks noGrp="1"/>
          </p:cNvSpPr>
          <p:nvPr>
            <p:ph idx="1"/>
          </p:nvPr>
        </p:nvSpPr>
        <p:spPr>
          <a:xfrm>
            <a:off x="838200" y="701040"/>
            <a:ext cx="10515600" cy="5475923"/>
          </a:xfrm>
        </p:spPr>
        <p:txBody>
          <a:bodyPr>
            <a:normAutofit fontScale="77500" lnSpcReduction="20000"/>
          </a:bodyPr>
          <a:lstStyle/>
          <a:p>
            <a:pPr marL="0" indent="0">
              <a:buNone/>
            </a:pPr>
            <a:r>
              <a:rPr lang="sv-SE" b="1" dirty="0"/>
              <a:t>§ 6 Ekonomisk reglering </a:t>
            </a:r>
            <a:br>
              <a:rPr lang="sv-SE" b="1" dirty="0"/>
            </a:br>
            <a:r>
              <a:rPr lang="sv-SE" dirty="0"/>
              <a:t>Principer och budget för respektive gemensamt finansierad verksamhet fastställs av samverkansnämnden genom en rekommendation till ingående regioner.</a:t>
            </a:r>
            <a:br>
              <a:rPr lang="sv-SE" dirty="0"/>
            </a:br>
            <a:r>
              <a:rPr lang="sv-SE" dirty="0"/>
              <a:t>Villkoren för utnyttjande av sjukhusens tjänster regleras i bifogade avtal om vård vid universitetssjukhus och vård vid länssjukhus/länsdelssjukhus i sjukvårdsregionen.</a:t>
            </a:r>
            <a:r>
              <a:rPr lang="sv-SE" i="1" dirty="0"/>
              <a:t>  </a:t>
            </a:r>
            <a:br>
              <a:rPr lang="sv-SE" i="1" dirty="0"/>
            </a:br>
            <a:br>
              <a:rPr lang="sv-SE" i="1" dirty="0"/>
            </a:br>
            <a:r>
              <a:rPr lang="sv-SE" b="1" dirty="0"/>
              <a:t>§ 7 Uppföljning</a:t>
            </a:r>
            <a:endParaRPr lang="sv-SE" dirty="0"/>
          </a:p>
          <a:p>
            <a:pPr marL="0" indent="0">
              <a:buNone/>
            </a:pPr>
            <a:r>
              <a:rPr lang="sv-SE" dirty="0"/>
              <a:t>Regionerna är överens om att årligen följa upp den sjukvårdsregionala samverkan som regleras i detta avtal och bilagor med syfte att få en jämlik, jämställd och högkvalitativ vård inom hela sjukvårdsregionen.</a:t>
            </a:r>
            <a:br>
              <a:rPr lang="sv-SE" dirty="0"/>
            </a:br>
            <a:r>
              <a:rPr lang="sv-SE" b="1" dirty="0"/>
              <a:t> </a:t>
            </a:r>
            <a:endParaRPr lang="sv-SE" dirty="0"/>
          </a:p>
          <a:p>
            <a:pPr marL="0" indent="0">
              <a:buNone/>
            </a:pPr>
            <a:r>
              <a:rPr lang="sv-SE" b="1" dirty="0"/>
              <a:t>§ 8 Avtalstid</a:t>
            </a:r>
            <a:endParaRPr lang="sv-SE" dirty="0"/>
          </a:p>
          <a:p>
            <a:pPr marL="0" indent="0">
              <a:buNone/>
            </a:pPr>
            <a:r>
              <a:rPr lang="sv-SE" dirty="0"/>
              <a:t>Detta avtal gäller från den 1 januari 2021 och tillsvidare. </a:t>
            </a:r>
          </a:p>
          <a:p>
            <a:pPr marL="0" indent="0">
              <a:buNone/>
            </a:pPr>
            <a:r>
              <a:rPr lang="sv-SE" dirty="0"/>
              <a:t>Avtalet ersätter Avtal om regional samverkan i Uppsala-Örebroregionen 2016-2019, vilket förlängdes ett år till 2020-12-31. </a:t>
            </a:r>
          </a:p>
          <a:p>
            <a:pPr marL="0" indent="0">
              <a:buNone/>
            </a:pPr>
            <a:r>
              <a:rPr lang="sv-SE" dirty="0"/>
              <a:t>Efter uppsägning upphör avtalet att gälla tre år räknat efter närmast följande kalenderårsskifte.</a:t>
            </a:r>
            <a:br>
              <a:rPr lang="sv-SE" dirty="0"/>
            </a:br>
            <a:br>
              <a:rPr lang="sv-SE" dirty="0"/>
            </a:br>
            <a:endParaRPr lang="sv-SE" dirty="0"/>
          </a:p>
        </p:txBody>
      </p:sp>
    </p:spTree>
    <p:extLst>
      <p:ext uri="{BB962C8B-B14F-4D97-AF65-F5344CB8AC3E}">
        <p14:creationId xmlns:p14="http://schemas.microsoft.com/office/powerpoint/2010/main" val="935801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9FA9DF-DA8A-435F-865D-8F416D9EDBA8}"/>
              </a:ext>
            </a:extLst>
          </p:cNvPr>
          <p:cNvSpPr>
            <a:spLocks noGrp="1"/>
          </p:cNvSpPr>
          <p:nvPr>
            <p:ph idx="1"/>
          </p:nvPr>
        </p:nvSpPr>
        <p:spPr>
          <a:xfrm>
            <a:off x="838200" y="701040"/>
            <a:ext cx="10515600" cy="5475923"/>
          </a:xfrm>
        </p:spPr>
        <p:txBody>
          <a:bodyPr>
            <a:normAutofit fontScale="70000" lnSpcReduction="20000"/>
          </a:bodyPr>
          <a:lstStyle/>
          <a:p>
            <a:pPr marL="0" indent="0">
              <a:buNone/>
            </a:pPr>
            <a:r>
              <a:rPr lang="sv-SE" b="1" dirty="0"/>
              <a:t>§ 9 Avtalskompletteringar </a:t>
            </a:r>
            <a:endParaRPr lang="sv-SE" dirty="0"/>
          </a:p>
          <a:p>
            <a:pPr marL="0" indent="0">
              <a:buNone/>
            </a:pPr>
            <a:r>
              <a:rPr lang="sv-SE" dirty="0"/>
              <a:t>Kompletteringar och tillägg ska vara skriftliga och omfatta alla avtalsparter.</a:t>
            </a:r>
            <a:br>
              <a:rPr lang="sv-SE" dirty="0"/>
            </a:br>
            <a:r>
              <a:rPr lang="sv-SE" dirty="0"/>
              <a:t> </a:t>
            </a:r>
          </a:p>
          <a:p>
            <a:pPr marL="0" indent="0">
              <a:buNone/>
            </a:pPr>
            <a:r>
              <a:rPr lang="sv-SE" b="1" dirty="0"/>
              <a:t>§ 10 Bilagor</a:t>
            </a:r>
            <a:endParaRPr lang="sv-SE" dirty="0"/>
          </a:p>
          <a:p>
            <a:pPr marL="0" indent="0">
              <a:buNone/>
            </a:pPr>
            <a:r>
              <a:rPr lang="sv-SE" dirty="0"/>
              <a:t>I till detta huvudavtal hörande avtalsbilagor kan under huvudavtalets giltighetstid komma att förändras och/eller sägas upp. Om detta inträffar ska det inte påverka huvudavtalets giltighetstid.</a:t>
            </a:r>
          </a:p>
          <a:p>
            <a:pPr marL="0" indent="0">
              <a:buNone/>
            </a:pPr>
            <a:endParaRPr lang="sv-SE" dirty="0"/>
          </a:p>
          <a:p>
            <a:pPr marL="0" indent="0">
              <a:buNone/>
            </a:pPr>
            <a:r>
              <a:rPr lang="sv-SE" b="1" dirty="0"/>
              <a:t>§ 11 Tvist</a:t>
            </a:r>
            <a:endParaRPr lang="sv-SE" dirty="0"/>
          </a:p>
          <a:p>
            <a:pPr marL="0" indent="0">
              <a:buNone/>
            </a:pPr>
            <a:r>
              <a:rPr lang="sv-SE" dirty="0"/>
              <a:t>Tvist om tolkning eller tillämpning av detta avtal ska i första hand underställas samverkansnämnden för att lösas i samförstånd. I andra hand ska tvister avgöras av svensk domstol med tillämpning av svensk rätt om inte Regionerna enas om annat förfarande. </a:t>
            </a:r>
          </a:p>
          <a:p>
            <a:pPr marL="0" indent="0">
              <a:buNone/>
            </a:pPr>
            <a:r>
              <a:rPr lang="sv-SE" dirty="0"/>
              <a:t> </a:t>
            </a:r>
          </a:p>
          <a:p>
            <a:pPr marL="0" indent="0">
              <a:buNone/>
            </a:pPr>
            <a:r>
              <a:rPr lang="sv-SE" b="1" dirty="0"/>
              <a:t>§ 12 Kontaktpersoner</a:t>
            </a:r>
            <a:endParaRPr lang="sv-SE" dirty="0"/>
          </a:p>
          <a:p>
            <a:pPr marL="0" indent="0">
              <a:buNone/>
            </a:pPr>
            <a:r>
              <a:rPr lang="sv-SE" dirty="0"/>
              <a:t>Kontaktpersoner för detta avtal är regionernas ledamöter i samverkansnämndens ledningsgrupp. </a:t>
            </a:r>
          </a:p>
          <a:p>
            <a:pPr marL="0" indent="0">
              <a:buNone/>
            </a:pPr>
            <a:br>
              <a:rPr lang="sv-SE" dirty="0"/>
            </a:br>
            <a:endParaRPr lang="sv-SE" dirty="0"/>
          </a:p>
          <a:p>
            <a:endParaRPr lang="sv-SE" dirty="0"/>
          </a:p>
        </p:txBody>
      </p:sp>
    </p:spTree>
    <p:extLst>
      <p:ext uri="{BB962C8B-B14F-4D97-AF65-F5344CB8AC3E}">
        <p14:creationId xmlns:p14="http://schemas.microsoft.com/office/powerpoint/2010/main" val="424839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76FF1A-2BB9-49FC-9194-9562C8EA2632}"/>
              </a:ext>
            </a:extLst>
          </p:cNvPr>
          <p:cNvSpPr>
            <a:spLocks noGrp="1"/>
          </p:cNvSpPr>
          <p:nvPr>
            <p:ph type="title"/>
          </p:nvPr>
        </p:nvSpPr>
        <p:spPr/>
        <p:txBody>
          <a:bodyPr/>
          <a:lstStyle/>
          <a:p>
            <a:r>
              <a:rPr lang="sv-SE" dirty="0"/>
              <a:t>Bilaga 1 Arbetsordning</a:t>
            </a:r>
          </a:p>
        </p:txBody>
      </p:sp>
      <p:sp>
        <p:nvSpPr>
          <p:cNvPr id="3" name="Platshållare för innehåll 2">
            <a:extLst>
              <a:ext uri="{FF2B5EF4-FFF2-40B4-BE49-F238E27FC236}">
                <a16:creationId xmlns:a16="http://schemas.microsoft.com/office/drawing/2014/main" id="{597E5306-C953-4FC8-9273-7D7A299D1C13}"/>
              </a:ext>
            </a:extLst>
          </p:cNvPr>
          <p:cNvSpPr>
            <a:spLocks noGrp="1"/>
          </p:cNvSpPr>
          <p:nvPr>
            <p:ph idx="1"/>
          </p:nvPr>
        </p:nvSpPr>
        <p:spPr/>
        <p:txBody>
          <a:bodyPr>
            <a:normAutofit fontScale="92500" lnSpcReduction="20000"/>
          </a:bodyPr>
          <a:lstStyle/>
          <a:p>
            <a:pPr marL="0" indent="0">
              <a:buNone/>
            </a:pPr>
            <a:r>
              <a:rPr lang="sv-SE" dirty="0"/>
              <a:t>§ 1 NÄMND </a:t>
            </a:r>
          </a:p>
          <a:p>
            <a:pPr marL="0" indent="0">
              <a:buNone/>
            </a:pPr>
            <a:r>
              <a:rPr lang="sv-SE" dirty="0"/>
              <a:t>§ 2 UPPGIFTER </a:t>
            </a:r>
          </a:p>
          <a:p>
            <a:pPr marL="0" indent="0">
              <a:buNone/>
            </a:pPr>
            <a:r>
              <a:rPr lang="sv-SE" dirty="0"/>
              <a:t>§ 3 SAMMANSÄTTNING </a:t>
            </a:r>
          </a:p>
          <a:p>
            <a:pPr marL="0" indent="0">
              <a:buNone/>
            </a:pPr>
            <a:r>
              <a:rPr lang="sv-SE" dirty="0"/>
              <a:t>§ 4 PRESIDIUM </a:t>
            </a:r>
          </a:p>
          <a:p>
            <a:pPr marL="0" indent="0">
              <a:buNone/>
            </a:pPr>
            <a:r>
              <a:rPr lang="sv-SE" dirty="0"/>
              <a:t>§ 5 ARBETSUTSKOTT</a:t>
            </a:r>
          </a:p>
          <a:p>
            <a:pPr marL="0" indent="0">
              <a:buNone/>
            </a:pPr>
            <a:r>
              <a:rPr lang="sv-SE" dirty="0"/>
              <a:t>§ 6 BESLUT </a:t>
            </a:r>
          </a:p>
          <a:p>
            <a:pPr marL="0" indent="0">
              <a:buNone/>
            </a:pPr>
            <a:r>
              <a:rPr lang="sv-SE" dirty="0"/>
              <a:t>§ 7 SAMMANTRÄDE </a:t>
            </a:r>
          </a:p>
          <a:p>
            <a:pPr marL="0" indent="0">
              <a:buNone/>
            </a:pPr>
            <a:r>
              <a:rPr lang="sv-SE" dirty="0"/>
              <a:t>§ 8 ERSÄTTNING FÖRTROENDEVALDA </a:t>
            </a:r>
          </a:p>
          <a:p>
            <a:pPr marL="0" indent="0">
              <a:buNone/>
            </a:pPr>
            <a:r>
              <a:rPr lang="sv-SE" dirty="0"/>
              <a:t>§ 9 BEREDNING </a:t>
            </a:r>
          </a:p>
          <a:p>
            <a:pPr marL="0" indent="0">
              <a:buNone/>
            </a:pPr>
            <a:r>
              <a:rPr lang="sv-SE" dirty="0"/>
              <a:t>§ 10 KANSLI </a:t>
            </a:r>
          </a:p>
          <a:p>
            <a:pPr marL="0" indent="0">
              <a:buNone/>
            </a:pPr>
            <a:endParaRPr lang="sv-SE" dirty="0"/>
          </a:p>
        </p:txBody>
      </p:sp>
    </p:spTree>
    <p:extLst>
      <p:ext uri="{BB962C8B-B14F-4D97-AF65-F5344CB8AC3E}">
        <p14:creationId xmlns:p14="http://schemas.microsoft.com/office/powerpoint/2010/main" val="3910721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76FF1A-2BB9-49FC-9194-9562C8EA2632}"/>
              </a:ext>
            </a:extLst>
          </p:cNvPr>
          <p:cNvSpPr>
            <a:spLocks noGrp="1"/>
          </p:cNvSpPr>
          <p:nvPr>
            <p:ph type="title"/>
          </p:nvPr>
        </p:nvSpPr>
        <p:spPr/>
        <p:txBody>
          <a:bodyPr/>
          <a:lstStyle/>
          <a:p>
            <a:r>
              <a:rPr lang="sv-SE" dirty="0"/>
              <a:t>Förändringar i övriga bilagor</a:t>
            </a:r>
          </a:p>
        </p:txBody>
      </p:sp>
      <p:sp>
        <p:nvSpPr>
          <p:cNvPr id="3" name="Platshållare för innehåll 2">
            <a:extLst>
              <a:ext uri="{FF2B5EF4-FFF2-40B4-BE49-F238E27FC236}">
                <a16:creationId xmlns:a16="http://schemas.microsoft.com/office/drawing/2014/main" id="{597E5306-C953-4FC8-9273-7D7A299D1C13}"/>
              </a:ext>
            </a:extLst>
          </p:cNvPr>
          <p:cNvSpPr>
            <a:spLocks noGrp="1"/>
          </p:cNvSpPr>
          <p:nvPr>
            <p:ph idx="1"/>
          </p:nvPr>
        </p:nvSpPr>
        <p:spPr/>
        <p:txBody>
          <a:bodyPr>
            <a:normAutofit/>
          </a:bodyPr>
          <a:lstStyle/>
          <a:p>
            <a:pPr marL="0" indent="0">
              <a:buNone/>
            </a:pPr>
            <a:r>
              <a:rPr lang="sv-SE" dirty="0"/>
              <a:t>a. Två bilagor om vård inom sjukvårdsregionen</a:t>
            </a:r>
          </a:p>
          <a:p>
            <a:r>
              <a:rPr lang="sv-SE" dirty="0"/>
              <a:t>Avtal om vård vid universitetssjukhus</a:t>
            </a:r>
          </a:p>
          <a:p>
            <a:r>
              <a:rPr lang="sv-SE" dirty="0"/>
              <a:t>Avtal om vård vid länssjukhus/länsdelssjukhus</a:t>
            </a:r>
            <a:br>
              <a:rPr lang="sv-SE" dirty="0"/>
            </a:br>
            <a:endParaRPr lang="sv-SE" dirty="0"/>
          </a:p>
          <a:p>
            <a:pPr marL="0" indent="0">
              <a:buNone/>
            </a:pPr>
            <a:r>
              <a:rPr lang="sv-SE" dirty="0"/>
              <a:t>b. Bilaga om Regler för utomlänsvård utgår</a:t>
            </a:r>
            <a:br>
              <a:rPr lang="sv-SE" dirty="0"/>
            </a:br>
            <a:endParaRPr lang="sv-SE" dirty="0"/>
          </a:p>
          <a:p>
            <a:pPr marL="0" indent="0">
              <a:buNone/>
            </a:pPr>
            <a:r>
              <a:rPr lang="sv-SE" dirty="0"/>
              <a:t>c. Samverkan inom transfusionsmedicin utgår som en gemensamt finansierad verksamhet</a:t>
            </a:r>
          </a:p>
          <a:p>
            <a:pPr marL="0" indent="0">
              <a:buNone/>
            </a:pPr>
            <a:endParaRPr lang="sv-SE" dirty="0"/>
          </a:p>
        </p:txBody>
      </p:sp>
    </p:spTree>
    <p:extLst>
      <p:ext uri="{BB962C8B-B14F-4D97-AF65-F5344CB8AC3E}">
        <p14:creationId xmlns:p14="http://schemas.microsoft.com/office/powerpoint/2010/main" val="1541568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76FF1A-2BB9-49FC-9194-9562C8EA2632}"/>
              </a:ext>
            </a:extLst>
          </p:cNvPr>
          <p:cNvSpPr>
            <a:spLocks noGrp="1"/>
          </p:cNvSpPr>
          <p:nvPr>
            <p:ph type="title"/>
          </p:nvPr>
        </p:nvSpPr>
        <p:spPr/>
        <p:txBody>
          <a:bodyPr/>
          <a:lstStyle/>
          <a:p>
            <a:r>
              <a:rPr lang="sv-SE" dirty="0"/>
              <a:t>Fortsatt process</a:t>
            </a:r>
          </a:p>
        </p:txBody>
      </p:sp>
      <p:sp>
        <p:nvSpPr>
          <p:cNvPr id="3" name="Platshållare för innehåll 2">
            <a:extLst>
              <a:ext uri="{FF2B5EF4-FFF2-40B4-BE49-F238E27FC236}">
                <a16:creationId xmlns:a16="http://schemas.microsoft.com/office/drawing/2014/main" id="{597E5306-C953-4FC8-9273-7D7A299D1C13}"/>
              </a:ext>
            </a:extLst>
          </p:cNvPr>
          <p:cNvSpPr>
            <a:spLocks noGrp="1"/>
          </p:cNvSpPr>
          <p:nvPr>
            <p:ph idx="1"/>
          </p:nvPr>
        </p:nvSpPr>
        <p:spPr/>
        <p:txBody>
          <a:bodyPr/>
          <a:lstStyle/>
          <a:p>
            <a:pPr marL="0" indent="0">
              <a:buNone/>
            </a:pPr>
            <a:r>
              <a:rPr lang="sv-SE" dirty="0"/>
              <a:t>15 maj – Samverkansnämndens arbetsutskott</a:t>
            </a:r>
          </a:p>
          <a:p>
            <a:pPr marL="0" indent="0">
              <a:buNone/>
            </a:pPr>
            <a:r>
              <a:rPr lang="sv-SE" dirty="0"/>
              <a:t>4 juni – Samverkansnämnd, avtalsutkast presenteras</a:t>
            </a:r>
          </a:p>
          <a:p>
            <a:pPr marL="0" indent="0">
              <a:buNone/>
            </a:pPr>
            <a:r>
              <a:rPr lang="sv-SE" dirty="0"/>
              <a:t>27 augusti – Regiondirektörer och Ledningsgrupp</a:t>
            </a:r>
          </a:p>
          <a:p>
            <a:pPr marL="0" indent="0">
              <a:buNone/>
            </a:pPr>
            <a:r>
              <a:rPr lang="sv-SE" dirty="0"/>
              <a:t>11 september – Samverkansnämndens arbetsutskott</a:t>
            </a:r>
          </a:p>
          <a:p>
            <a:pPr marL="0" indent="0">
              <a:buNone/>
            </a:pPr>
            <a:r>
              <a:rPr lang="sv-SE" dirty="0"/>
              <a:t>2 oktober – Samverkansnämnd, beslut om avtal</a:t>
            </a:r>
          </a:p>
          <a:p>
            <a:pPr marL="0" indent="0">
              <a:buNone/>
            </a:pPr>
            <a:r>
              <a:rPr lang="sv-SE" dirty="0"/>
              <a:t>Oktober-december – Beslut i respektive region</a:t>
            </a:r>
          </a:p>
        </p:txBody>
      </p:sp>
    </p:spTree>
    <p:extLst>
      <p:ext uri="{BB962C8B-B14F-4D97-AF65-F5344CB8AC3E}">
        <p14:creationId xmlns:p14="http://schemas.microsoft.com/office/powerpoint/2010/main" val="2342988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85E19F-30DC-9348-AE95-810243C75D45}"/>
              </a:ext>
            </a:extLst>
          </p:cNvPr>
          <p:cNvSpPr>
            <a:spLocks noGrp="1"/>
          </p:cNvSpPr>
          <p:nvPr>
            <p:ph type="ctrTitle"/>
          </p:nvPr>
        </p:nvSpPr>
        <p:spPr>
          <a:xfrm>
            <a:off x="1524000" y="1041400"/>
            <a:ext cx="9144000" cy="2387600"/>
          </a:xfrm>
        </p:spPr>
        <p:txBody>
          <a:bodyPr/>
          <a:lstStyle/>
          <a:p>
            <a:r>
              <a:rPr lang="sv-SE" dirty="0">
                <a:latin typeface="Arial" panose="020B0604020202020204" pitchFamily="34" charset="0"/>
                <a:cs typeface="Arial" panose="020B0604020202020204" pitchFamily="34" charset="0"/>
              </a:rPr>
              <a:t>Förslag namnbyte</a:t>
            </a:r>
          </a:p>
        </p:txBody>
      </p:sp>
      <p:sp>
        <p:nvSpPr>
          <p:cNvPr id="3" name="Underrubrik 2">
            <a:extLst>
              <a:ext uri="{FF2B5EF4-FFF2-40B4-BE49-F238E27FC236}">
                <a16:creationId xmlns:a16="http://schemas.microsoft.com/office/drawing/2014/main" id="{AA22CD51-F570-4A49-973D-81C4817C134F}"/>
              </a:ext>
            </a:extLst>
          </p:cNvPr>
          <p:cNvSpPr>
            <a:spLocks noGrp="1"/>
          </p:cNvSpPr>
          <p:nvPr>
            <p:ph type="subTitle" idx="1"/>
          </p:nvPr>
        </p:nvSpPr>
        <p:spPr>
          <a:xfrm>
            <a:off x="3220720" y="3580930"/>
            <a:ext cx="5750560" cy="1655762"/>
          </a:xfrm>
        </p:spPr>
        <p:txBody>
          <a:bodyPr/>
          <a:lstStyle/>
          <a:p>
            <a:r>
              <a:rPr lang="sv-SE" dirty="0">
                <a:latin typeface="Arial" panose="020B0604020202020204" pitchFamily="34" charset="0"/>
                <a:cs typeface="Arial" panose="020B0604020202020204" pitchFamily="34" charset="0"/>
              </a:rPr>
              <a:t>Från Uppsala-Örebro sjukvårdsregion till Sjukvårdsregion Mellansverige</a:t>
            </a:r>
          </a:p>
        </p:txBody>
      </p:sp>
      <p:pic>
        <p:nvPicPr>
          <p:cNvPr id="5" name="Bildobjekt 4" descr="En bild som visar ritning&#10;&#10;Automatiskt genererad beskrivning">
            <a:extLst>
              <a:ext uri="{FF2B5EF4-FFF2-40B4-BE49-F238E27FC236}">
                <a16:creationId xmlns:a16="http://schemas.microsoft.com/office/drawing/2014/main" id="{EBDFBBC9-FC4B-A046-83F5-5E6E6B9D57FA}"/>
              </a:ext>
            </a:extLst>
          </p:cNvPr>
          <p:cNvPicPr>
            <a:picLocks noChangeAspect="1"/>
          </p:cNvPicPr>
          <p:nvPr/>
        </p:nvPicPr>
        <p:blipFill>
          <a:blip r:embed="rId3"/>
          <a:stretch>
            <a:fillRect/>
          </a:stretch>
        </p:blipFill>
        <p:spPr>
          <a:xfrm>
            <a:off x="8891663" y="5819898"/>
            <a:ext cx="2854020" cy="769970"/>
          </a:xfrm>
          <a:prstGeom prst="rect">
            <a:avLst/>
          </a:prstGeom>
        </p:spPr>
      </p:pic>
      <p:pic>
        <p:nvPicPr>
          <p:cNvPr id="7" name="Bildobjekt 6">
            <a:extLst>
              <a:ext uri="{FF2B5EF4-FFF2-40B4-BE49-F238E27FC236}">
                <a16:creationId xmlns:a16="http://schemas.microsoft.com/office/drawing/2014/main" id="{1BBFD8F7-41B2-4A7C-958D-3CFBB93A48E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46317" y="5816600"/>
            <a:ext cx="5759450" cy="744855"/>
          </a:xfrm>
          <a:prstGeom prst="rect">
            <a:avLst/>
          </a:prstGeom>
        </p:spPr>
      </p:pic>
    </p:spTree>
    <p:extLst>
      <p:ext uri="{BB962C8B-B14F-4D97-AF65-F5344CB8AC3E}">
        <p14:creationId xmlns:p14="http://schemas.microsoft.com/office/powerpoint/2010/main" val="2530165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AA22CD51-F570-4A49-973D-81C4817C134F}"/>
              </a:ext>
            </a:extLst>
          </p:cNvPr>
          <p:cNvSpPr>
            <a:spLocks noGrp="1"/>
          </p:cNvSpPr>
          <p:nvPr>
            <p:ph type="subTitle" idx="1"/>
          </p:nvPr>
        </p:nvSpPr>
        <p:spPr>
          <a:xfrm>
            <a:off x="1511300" y="1439304"/>
            <a:ext cx="9131300" cy="3979392"/>
          </a:xfrm>
        </p:spPr>
        <p:txBody>
          <a:bodyPr/>
          <a:lstStyle/>
          <a:p>
            <a:pPr marL="342900" indent="-342900" algn="l">
              <a:buFont typeface="Arial" panose="020B0604020202020204" pitchFamily="34" charset="0"/>
              <a:buChar char="•"/>
            </a:pPr>
            <a:r>
              <a:rPr lang="sv-SE" sz="3200" dirty="0">
                <a:latin typeface="Arial" panose="020B0604020202020204" pitchFamily="34" charset="0"/>
                <a:cs typeface="Arial" panose="020B0604020202020204" pitchFamily="34" charset="0"/>
              </a:rPr>
              <a:t>Namnet speglar bättre de sju regionerna</a:t>
            </a:r>
          </a:p>
          <a:p>
            <a:pPr marL="342900" indent="-342900" algn="l">
              <a:buFont typeface="Arial" panose="020B0604020202020204" pitchFamily="34" charset="0"/>
              <a:buChar char="•"/>
            </a:pPr>
            <a:r>
              <a:rPr lang="sv-SE" sz="3200" dirty="0">
                <a:latin typeface="Arial" panose="020B0604020202020204" pitchFamily="34" charset="0"/>
                <a:cs typeface="Arial" panose="020B0604020202020204" pitchFamily="34" charset="0"/>
              </a:rPr>
              <a:t>Likvärdigt med övriga sjukvårdsregioner</a:t>
            </a:r>
          </a:p>
          <a:p>
            <a:pPr marL="342900" indent="-342900" algn="l">
              <a:buFont typeface="Arial" panose="020B0604020202020204" pitchFamily="34" charset="0"/>
              <a:buChar char="•"/>
            </a:pPr>
            <a:r>
              <a:rPr lang="sv-SE" sz="3200" dirty="0">
                <a:latin typeface="Arial" panose="020B0604020202020204" pitchFamily="34" charset="0"/>
                <a:cs typeface="Arial" panose="020B0604020202020204" pitchFamily="34" charset="0"/>
              </a:rPr>
              <a:t>Namnet tydliggör regional nivå</a:t>
            </a:r>
          </a:p>
          <a:p>
            <a:pPr marL="342900" indent="-342900" algn="l">
              <a:buFont typeface="Arial" panose="020B0604020202020204" pitchFamily="34" charset="0"/>
              <a:buChar char="•"/>
            </a:pPr>
            <a:r>
              <a:rPr lang="sv-SE" sz="3200" dirty="0">
                <a:latin typeface="Arial" panose="020B0604020202020204" pitchFamily="34" charset="0"/>
                <a:cs typeface="Arial" panose="020B0604020202020204" pitchFamily="34" charset="0"/>
              </a:rPr>
              <a:t>Tydlig ordbild förenklar kommunikation</a:t>
            </a:r>
          </a:p>
          <a:p>
            <a:pPr marL="342900" indent="-342900" algn="l">
              <a:buFont typeface="Arial" panose="020B0604020202020204" pitchFamily="34" charset="0"/>
              <a:buChar char="•"/>
            </a:pPr>
            <a:r>
              <a:rPr lang="sv-SE" sz="3200" dirty="0">
                <a:latin typeface="Arial" panose="020B0604020202020204" pitchFamily="34" charset="0"/>
                <a:cs typeface="Arial" panose="020B0604020202020204" pitchFamily="34" charset="0"/>
              </a:rPr>
              <a:t>Healthcare region Mid Sweden</a:t>
            </a:r>
          </a:p>
          <a:p>
            <a:pPr marL="342900" indent="-342900" algn="l">
              <a:buFont typeface="Arial" panose="020B0604020202020204" pitchFamily="34" charset="0"/>
              <a:buChar char="•"/>
            </a:pPr>
            <a:endParaRPr lang="sv-SE"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sv-SE"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sv-SE" dirty="0">
              <a:latin typeface="Arial" panose="020B0604020202020204" pitchFamily="34" charset="0"/>
              <a:cs typeface="Arial" panose="020B0604020202020204" pitchFamily="34" charset="0"/>
            </a:endParaRPr>
          </a:p>
        </p:txBody>
      </p:sp>
      <p:pic>
        <p:nvPicPr>
          <p:cNvPr id="5" name="Bildobjekt 4" descr="En bild som visar ritning&#10;&#10;Automatiskt genererad beskrivning">
            <a:extLst>
              <a:ext uri="{FF2B5EF4-FFF2-40B4-BE49-F238E27FC236}">
                <a16:creationId xmlns:a16="http://schemas.microsoft.com/office/drawing/2014/main" id="{EBDFBBC9-FC4B-A046-83F5-5E6E6B9D57FA}"/>
              </a:ext>
            </a:extLst>
          </p:cNvPr>
          <p:cNvPicPr>
            <a:picLocks noChangeAspect="1"/>
          </p:cNvPicPr>
          <p:nvPr/>
        </p:nvPicPr>
        <p:blipFill>
          <a:blip r:embed="rId2"/>
          <a:stretch>
            <a:fillRect/>
          </a:stretch>
        </p:blipFill>
        <p:spPr>
          <a:xfrm>
            <a:off x="8891663" y="5819898"/>
            <a:ext cx="2854020" cy="769970"/>
          </a:xfrm>
          <a:prstGeom prst="rect">
            <a:avLst/>
          </a:prstGeom>
        </p:spPr>
      </p:pic>
      <p:sp>
        <p:nvSpPr>
          <p:cNvPr id="7" name="textruta 6">
            <a:extLst>
              <a:ext uri="{FF2B5EF4-FFF2-40B4-BE49-F238E27FC236}">
                <a16:creationId xmlns:a16="http://schemas.microsoft.com/office/drawing/2014/main" id="{71AB1787-92A7-48DA-BC09-E9558BB1FA44}"/>
              </a:ext>
            </a:extLst>
          </p:cNvPr>
          <p:cNvSpPr txBox="1"/>
          <p:nvPr/>
        </p:nvSpPr>
        <p:spPr>
          <a:xfrm>
            <a:off x="446317" y="6020217"/>
            <a:ext cx="36957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www.sjukvårdsregionmellan.se</a:t>
            </a:r>
          </a:p>
        </p:txBody>
      </p:sp>
    </p:spTree>
    <p:extLst>
      <p:ext uri="{BB962C8B-B14F-4D97-AF65-F5344CB8AC3E}">
        <p14:creationId xmlns:p14="http://schemas.microsoft.com/office/powerpoint/2010/main" val="150923775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2262</TotalTime>
  <Words>1696</Words>
  <Application>Microsoft Office PowerPoint</Application>
  <PresentationFormat>Bredbild</PresentationFormat>
  <Paragraphs>175</Paragraphs>
  <Slides>23</Slides>
  <Notes>21</Notes>
  <HiddenSlides>9</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23</vt:i4>
      </vt:variant>
    </vt:vector>
  </HeadingPairs>
  <TitlesOfParts>
    <vt:vector size="28" baseType="lpstr">
      <vt:lpstr>Arial</vt:lpstr>
      <vt:lpstr>Calibri</vt:lpstr>
      <vt:lpstr>Calibri Light</vt:lpstr>
      <vt:lpstr>Office-tema</vt:lpstr>
      <vt:lpstr>1_Office-tema</vt:lpstr>
      <vt:lpstr>Avtal om sjukvårdsregional samverkan </vt:lpstr>
      <vt:lpstr>Avtalsstruktur</vt:lpstr>
      <vt:lpstr>§ 1 Inledning </vt:lpstr>
      <vt:lpstr>§ 2 Mål för samverkan</vt:lpstr>
      <vt:lpstr>§ 3 Samverkansorganisation</vt:lpstr>
      <vt:lpstr>§ 4 Samverkan</vt:lpstr>
      <vt:lpstr>§ 4 Samverkan</vt:lpstr>
      <vt:lpstr>§ 4 Samverkan</vt:lpstr>
      <vt:lpstr>§ 4 Samverkan</vt:lpstr>
      <vt:lpstr>§ 4 Samverkan</vt:lpstr>
      <vt:lpstr>§ 4 Samverkan</vt:lpstr>
      <vt:lpstr>§ 4 Samverkan</vt:lpstr>
      <vt:lpstr>§ 4 Samverkan</vt:lpstr>
      <vt:lpstr>§ 4 Samverkan</vt:lpstr>
      <vt:lpstr>§ 5 Gemensamt finansierade verksamheter  </vt:lpstr>
      <vt:lpstr>§ 5 Gemensamt finansierade verksamheter  </vt:lpstr>
      <vt:lpstr>PowerPoint-presentation</vt:lpstr>
      <vt:lpstr>PowerPoint-presentation</vt:lpstr>
      <vt:lpstr>Bilaga 1 Arbetsordning</vt:lpstr>
      <vt:lpstr>Förändringar i övriga bilagor</vt:lpstr>
      <vt:lpstr>Fortsatt process</vt:lpstr>
      <vt:lpstr>Förslag namnbyte</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Avtal om sjukvårdsregional samverkan </dc:title>
  <dc:creator>Eva-Lena Aspetorp</dc:creator>
  <cp:lastModifiedBy>Eva-Lena Aspetorp</cp:lastModifiedBy>
  <cp:revision>3</cp:revision>
  <dcterms:created xsi:type="dcterms:W3CDTF">2020-04-21T11:20:21Z</dcterms:created>
  <dcterms:modified xsi:type="dcterms:W3CDTF">2020-06-03T09:21:31Z</dcterms:modified>
</cp:coreProperties>
</file>